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76"/>
  </p:notesMasterIdLst>
  <p:sldIdLst>
    <p:sldId id="261" r:id="rId2"/>
    <p:sldId id="289" r:id="rId3"/>
    <p:sldId id="260" r:id="rId4"/>
    <p:sldId id="340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41" r:id="rId15"/>
    <p:sldId id="317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69" r:id="rId32"/>
    <p:sldId id="342" r:id="rId33"/>
    <p:sldId id="370" r:id="rId34"/>
    <p:sldId id="371" r:id="rId35"/>
    <p:sldId id="372" r:id="rId36"/>
    <p:sldId id="373" r:id="rId37"/>
    <p:sldId id="375" r:id="rId38"/>
    <p:sldId id="376" r:id="rId39"/>
    <p:sldId id="380" r:id="rId40"/>
    <p:sldId id="381" r:id="rId41"/>
    <p:sldId id="377" r:id="rId42"/>
    <p:sldId id="378" r:id="rId43"/>
    <p:sldId id="379" r:id="rId44"/>
    <p:sldId id="382" r:id="rId45"/>
    <p:sldId id="383" r:id="rId46"/>
    <p:sldId id="384" r:id="rId47"/>
    <p:sldId id="385" r:id="rId48"/>
    <p:sldId id="386" r:id="rId49"/>
    <p:sldId id="387" r:id="rId50"/>
    <p:sldId id="389" r:id="rId51"/>
    <p:sldId id="390" r:id="rId52"/>
    <p:sldId id="399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400" r:id="rId62"/>
    <p:sldId id="343" r:id="rId63"/>
    <p:sldId id="320" r:id="rId64"/>
    <p:sldId id="401" r:id="rId65"/>
    <p:sldId id="402" r:id="rId66"/>
    <p:sldId id="403" r:id="rId67"/>
    <p:sldId id="404" r:id="rId68"/>
    <p:sldId id="344" r:id="rId69"/>
    <p:sldId id="328" r:id="rId70"/>
    <p:sldId id="407" r:id="rId71"/>
    <p:sldId id="405" r:id="rId72"/>
    <p:sldId id="406" r:id="rId73"/>
    <p:sldId id="408" r:id="rId74"/>
    <p:sldId id="259" r:id="rId7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160" initials="2" lastIdx="1" clrIdx="0">
    <p:extLst>
      <p:ext uri="{19B8F6BF-5375-455C-9EA6-DF929625EA0E}">
        <p15:presenceInfo xmlns:p15="http://schemas.microsoft.com/office/powerpoint/2012/main" userId="356436e8164ee0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151E"/>
    <a:srgbClr val="C31823"/>
    <a:srgbClr val="FFFFFF"/>
    <a:srgbClr val="BFE2F3"/>
    <a:srgbClr val="E9CBBC"/>
    <a:srgbClr val="E0A487"/>
    <a:srgbClr val="D97C5B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81" autoAdjust="0"/>
    <p:restoredTop sz="85342" autoAdjust="0"/>
  </p:normalViewPr>
  <p:slideViewPr>
    <p:cSldViewPr snapToGrid="0">
      <p:cViewPr varScale="1">
        <p:scale>
          <a:sx n="73" d="100"/>
          <a:sy n="73" d="100"/>
        </p:scale>
        <p:origin x="12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此页可以删除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91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129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294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5245248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2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1552217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9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高级云操作系统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722887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43D4E0D-6BE2-184A-99E6-D1CC76A8384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81" y="1802916"/>
            <a:ext cx="2895600" cy="271780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BE9DD8CA-A95A-0E48-B3D7-188CF7AD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第二层抽象：单机上的“虚拟”物理内存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7F0CC9C-802D-4145-B160-76D1ADF05E42}"/>
              </a:ext>
            </a:extLst>
          </p:cNvPr>
          <p:cNvCxnSpPr>
            <a:cxnSpLocks/>
          </p:cNvCxnSpPr>
          <p:nvPr/>
        </p:nvCxnSpPr>
        <p:spPr>
          <a:xfrm>
            <a:off x="5943600" y="3903788"/>
            <a:ext cx="83233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C4524A6-8286-C74D-A996-FFA5B292947F}"/>
              </a:ext>
            </a:extLst>
          </p:cNvPr>
          <p:cNvSpPr txBox="1"/>
          <p:nvPr/>
        </p:nvSpPr>
        <p:spPr>
          <a:xfrm>
            <a:off x="4248152" y="373451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i="1" dirty="0"/>
              <a:t>用虚拟内存代替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26717167-C735-9C4D-842D-E762496C268A}"/>
              </a:ext>
            </a:extLst>
          </p:cNvPr>
          <p:cNvSpPr txBox="1">
            <a:spLocks/>
          </p:cNvSpPr>
          <p:nvPr/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B7E569D5-E081-7641-BF2B-D30BAE80094E}"/>
              </a:ext>
            </a:extLst>
          </p:cNvPr>
          <p:cNvSpPr txBox="1">
            <a:spLocks/>
          </p:cNvSpPr>
          <p:nvPr/>
        </p:nvSpPr>
        <p:spPr>
          <a:xfrm>
            <a:off x="646426" y="1838078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14" name="内容占位符 1">
            <a:extLst>
              <a:ext uri="{FF2B5EF4-FFF2-40B4-BE49-F238E27FC236}">
                <a16:creationId xmlns:a16="http://schemas.microsoft.com/office/drawing/2014/main" id="{04034187-890A-434B-A30E-C42BB68897FC}"/>
              </a:ext>
            </a:extLst>
          </p:cNvPr>
          <p:cNvSpPr txBox="1">
            <a:spLocks/>
          </p:cNvSpPr>
          <p:nvPr/>
        </p:nvSpPr>
        <p:spPr>
          <a:xfrm>
            <a:off x="463618" y="1700862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15" name="内容占位符 1">
            <a:extLst>
              <a:ext uri="{FF2B5EF4-FFF2-40B4-BE49-F238E27FC236}">
                <a16:creationId xmlns:a16="http://schemas.microsoft.com/office/drawing/2014/main" id="{1C910CCF-15C7-9945-A91B-D42CBF3B032E}"/>
              </a:ext>
            </a:extLst>
          </p:cNvPr>
          <p:cNvSpPr txBox="1">
            <a:spLocks/>
          </p:cNvSpPr>
          <p:nvPr/>
        </p:nvSpPr>
        <p:spPr>
          <a:xfrm>
            <a:off x="372034" y="1633903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在虚拟内存的基础上继续添加抽象层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用宿主机虚拟内存作为客户机物理内存</a:t>
            </a:r>
            <a:endParaRPr kumimoji="1" lang="en-US" altLang="zh-CN" dirty="0"/>
          </a:p>
          <a:p>
            <a:r>
              <a:rPr kumimoji="1" lang="zh-CN" altLang="en-US" dirty="0"/>
              <a:t>引入</a:t>
            </a:r>
            <a:r>
              <a:rPr kumimoji="1" lang="en-US" altLang="zh-CN" dirty="0"/>
              <a:t>GVA</a:t>
            </a:r>
            <a:r>
              <a:rPr kumimoji="1" lang="zh-CN" altLang="en-US" dirty="0"/>
              <a:t>，</a:t>
            </a:r>
            <a:r>
              <a:rPr kumimoji="1" lang="en-US" altLang="zh-CN" dirty="0"/>
              <a:t>GPA</a:t>
            </a:r>
          </a:p>
          <a:p>
            <a:pPr lvl="1"/>
            <a:r>
              <a:rPr kumimoji="1" lang="zh-CN" altLang="en-US" dirty="0"/>
              <a:t>原有的</a:t>
            </a:r>
            <a:r>
              <a:rPr kumimoji="1" lang="en-US" altLang="zh-CN" dirty="0"/>
              <a:t>VA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PA</a:t>
            </a:r>
            <a:r>
              <a:rPr kumimoji="1" lang="zh-CN" altLang="en-US" dirty="0"/>
              <a:t>变为</a:t>
            </a:r>
            <a:r>
              <a:rPr kumimoji="1" lang="en-US" altLang="zh-CN" dirty="0"/>
              <a:t>HVA</a:t>
            </a:r>
            <a:r>
              <a:rPr kumimoji="1" lang="zh-CN" altLang="en-US" dirty="0"/>
              <a:t>和</a:t>
            </a:r>
            <a:r>
              <a:rPr kumimoji="1" lang="en-US" altLang="zh-CN" dirty="0"/>
              <a:t>HPA</a:t>
            </a:r>
          </a:p>
          <a:p>
            <a:r>
              <a:rPr kumimoji="1" lang="zh-CN" altLang="en-US" dirty="0"/>
              <a:t>宿主机分配</a:t>
            </a:r>
            <a:r>
              <a:rPr kumimoji="1" lang="en-US" altLang="zh-CN" dirty="0"/>
              <a:t>HVA</a:t>
            </a:r>
            <a:r>
              <a:rPr kumimoji="1" lang="zh-CN" altLang="en-US" dirty="0"/>
              <a:t>作为</a:t>
            </a:r>
            <a:r>
              <a:rPr kumimoji="1" lang="en-US" altLang="zh-CN" dirty="0"/>
              <a:t>GPA</a:t>
            </a:r>
          </a:p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单层抽象的</a:t>
            </a:r>
            <a:r>
              <a:rPr kumimoji="1" lang="zh-CN" altLang="en-US" b="1" dirty="0"/>
              <a:t>所有</a:t>
            </a:r>
            <a:r>
              <a:rPr kumimoji="1" lang="zh-CN" altLang="en-US" dirty="0"/>
              <a:t>优点（隔离，按需分配物理内存）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客户机与硬件</a:t>
            </a:r>
            <a:r>
              <a:rPr kumimoji="1" lang="zh-CN" altLang="en-US" b="1" dirty="0"/>
              <a:t>解耦</a:t>
            </a:r>
            <a:r>
              <a:rPr kumimoji="1" lang="zh-CN" altLang="en-US" dirty="0"/>
              <a:t>，可进行虚拟机热迁移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可将相同的虚拟机页</a:t>
            </a:r>
            <a:r>
              <a:rPr kumimoji="1" lang="zh-CN" altLang="en-US" b="1" dirty="0"/>
              <a:t>合并</a:t>
            </a:r>
            <a:r>
              <a:rPr kumimoji="1" lang="zh-CN" altLang="en-US" dirty="0"/>
              <a:t>，节省系统内存（</a:t>
            </a:r>
            <a:r>
              <a:rPr kumimoji="1" lang="en-US" altLang="zh-CN" dirty="0"/>
              <a:t>KSM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缺点：需要两层地址翻译（</a:t>
            </a:r>
            <a:r>
              <a:rPr kumimoji="1" lang="en-US" altLang="zh-CN" dirty="0"/>
              <a:t>GVA -&gt; GPA -&gt; HPA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46913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C8B54CD-D50D-C447-821A-DFC1CF9683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访存指令不一定访问真实物理内存</a:t>
            </a:r>
            <a:endParaRPr kumimoji="1" lang="en-US" altLang="zh-CN" dirty="0"/>
          </a:p>
          <a:p>
            <a:pPr lvl="1"/>
            <a:r>
              <a:rPr kumimoji="1" lang="zh-CN" altLang="en-US" sz="2000" dirty="0"/>
              <a:t>访问“虚拟的”物理内存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由宿主机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物理内存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磁盘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远程内存</a:t>
            </a:r>
            <a:endParaRPr kumimoji="1" lang="en-US" altLang="zh-CN" sz="1800" dirty="0"/>
          </a:p>
          <a:p>
            <a:pPr lvl="1"/>
            <a:r>
              <a:rPr kumimoji="1" lang="zh-CN" altLang="en-US" sz="2000" dirty="0"/>
              <a:t>代替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将虚拟机冷页存储在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远程内存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磁盘</a:t>
            </a:r>
            <a:endParaRPr kumimoji="1" lang="en-US" altLang="zh-CN" sz="1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BE51BC-E739-4646-A1B0-5408247F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第二层抽象：单机上的“虚拟”物理内存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D57418-8705-3B40-A6E6-BD27747437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16" y="1685678"/>
            <a:ext cx="4083171" cy="47198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9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A4A87F6-6FB0-A549-AE17-D5F6295FA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第二层抽象扩展：多机上的“虚拟”物理内存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95554FD-D187-FB4A-8068-2ADC968753E2}"/>
              </a:ext>
            </a:extLst>
          </p:cNvPr>
          <p:cNvPicPr>
            <a:picLocks noGrp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724" y="1674201"/>
            <a:ext cx="4911694" cy="49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内容占位符 1">
            <a:extLst>
              <a:ext uri="{FF2B5EF4-FFF2-40B4-BE49-F238E27FC236}">
                <a16:creationId xmlns:a16="http://schemas.microsoft.com/office/drawing/2014/main" id="{51D117E4-45E6-B345-80D4-F561D5F8B46A}"/>
              </a:ext>
            </a:extLst>
          </p:cNvPr>
          <p:cNvSpPr txBox="1">
            <a:spLocks/>
          </p:cNvSpPr>
          <p:nvPr/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第一层抽象扩展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需要修改应用</a:t>
            </a:r>
            <a:endParaRPr kumimoji="1" lang="en-US" altLang="zh-CN" dirty="0"/>
          </a:p>
          <a:p>
            <a:r>
              <a:rPr kumimoji="1" lang="zh-CN" altLang="en-US" dirty="0"/>
              <a:t>虚拟化层</a:t>
            </a:r>
            <a:endParaRPr kumimoji="1" lang="en-US" altLang="zh-CN" dirty="0"/>
          </a:p>
          <a:p>
            <a:pPr lvl="1"/>
            <a:r>
              <a:rPr kumimoji="1" lang="zh-CN" altLang="en-US" b="1" dirty="0"/>
              <a:t>多节点</a:t>
            </a:r>
            <a:r>
              <a:rPr kumimoji="1" lang="zh-CN" altLang="en-US" dirty="0"/>
              <a:t>虚拟内存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客户机物理内存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即可在多机上完成访存指令</a:t>
            </a:r>
            <a:endParaRPr kumimoji="1" lang="en-US" altLang="zh-CN" dirty="0"/>
          </a:p>
          <a:p>
            <a:r>
              <a:rPr kumimoji="1" lang="zh-CN" altLang="en-US" dirty="0"/>
              <a:t>优势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无需修改现有应用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聚合内存资源</a:t>
            </a:r>
            <a:endParaRPr kumimoji="1" lang="en-US" altLang="zh-CN" dirty="0"/>
          </a:p>
          <a:p>
            <a:r>
              <a:rPr kumimoji="1" lang="zh-CN" altLang="en-US" dirty="0"/>
              <a:t>缺点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内存开销较大（</a:t>
            </a:r>
            <a:r>
              <a:rPr kumimoji="1" lang="en-US" altLang="zh-CN" dirty="0"/>
              <a:t>IVY</a:t>
            </a:r>
            <a:r>
              <a:rPr kumimoji="1" lang="zh-CN" altLang="en-US" dirty="0"/>
              <a:t>协议）</a:t>
            </a:r>
            <a:endParaRPr kumimoji="1" lang="en-US" altLang="zh-CN" dirty="0"/>
          </a:p>
          <a:p>
            <a:r>
              <a:rPr kumimoji="1" lang="en-US" altLang="zh-CN" b="1" dirty="0" err="1"/>
              <a:t>GiantVM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(VEE’20)</a:t>
            </a:r>
            <a:r>
              <a:rPr kumimoji="1" lang="en-US" altLang="zh-CN" b="1" baseline="30000" dirty="0"/>
              <a:t> [2]</a:t>
            </a:r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468807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0F427C-95F9-BD44-8142-EA4A671C53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使用虚拟的内存块代替真实内存块</a:t>
            </a:r>
            <a:endParaRPr kumimoji="1" lang="en-US" altLang="zh-CN" dirty="0"/>
          </a:p>
          <a:p>
            <a:r>
              <a:rPr kumimoji="1" lang="zh-CN" altLang="en-US" dirty="0"/>
              <a:t>通过虚拟内存块到真实内存快的</a:t>
            </a:r>
            <a:r>
              <a:rPr kumimoji="1" lang="zh-CN" altLang="en-US" b="1" u="sng" dirty="0"/>
              <a:t>映射</a:t>
            </a:r>
            <a:r>
              <a:rPr kumimoji="1" lang="zh-CN" altLang="en-US" dirty="0"/>
              <a:t>，提高内存使用的灵活性</a:t>
            </a:r>
            <a:endParaRPr kumimoji="1" lang="en-US" altLang="zh-CN" dirty="0"/>
          </a:p>
          <a:p>
            <a:r>
              <a:rPr kumimoji="1" lang="zh-CN" altLang="en-US" dirty="0"/>
              <a:t>抽象层越高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完成的功能越多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性能越差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50BB314-6D39-F144-8978-14879939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内存与抽象层总结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1D3383-4021-F942-8F6A-7E722A05087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22" y="4631248"/>
            <a:ext cx="4216898" cy="168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2941BB-293E-2E44-A2AD-6ED2A663164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851" y="3759038"/>
            <a:ext cx="1978217" cy="230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1276E7B7-FDF8-ED44-A9C7-4FDABE84AD34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168" y="3433690"/>
            <a:ext cx="2480095" cy="26740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EE9A6E6-585C-D341-8C6A-51F86343D275}"/>
              </a:ext>
            </a:extLst>
          </p:cNvPr>
          <p:cNvSpPr txBox="1"/>
          <p:nvPr/>
        </p:nvSpPr>
        <p:spPr>
          <a:xfrm>
            <a:off x="4691793" y="6099963"/>
            <a:ext cx="13548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(d)</a:t>
            </a:r>
            <a:r>
              <a:rPr kumimoji="1" lang="zh-CN" altLang="en-US" sz="800" dirty="0"/>
              <a:t> 单机上的虚拟物理内存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C5E6F0-2B9C-A14B-AD1B-B91D0F9CABD1}"/>
              </a:ext>
            </a:extLst>
          </p:cNvPr>
          <p:cNvSpPr txBox="1"/>
          <p:nvPr/>
        </p:nvSpPr>
        <p:spPr>
          <a:xfrm>
            <a:off x="7006992" y="6093222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(e)</a:t>
            </a:r>
            <a:r>
              <a:rPr kumimoji="1" lang="zh-CN" altLang="en-US" sz="800" dirty="0"/>
              <a:t> 多机上的虚拟物理内存</a:t>
            </a:r>
          </a:p>
        </p:txBody>
      </p:sp>
    </p:spTree>
    <p:extLst>
      <p:ext uri="{BB962C8B-B14F-4D97-AF65-F5344CB8AC3E}">
        <p14:creationId xmlns:p14="http://schemas.microsoft.com/office/powerpoint/2010/main" val="1874070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内存访问与抽象层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rgbClr val="C318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</a:t>
            </a:r>
            <a:r>
              <a:rPr lang="zh-CN" altLang="en-US" sz="2400" dirty="0"/>
              <a:t>内存虚拟化源码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</a:t>
            </a:r>
            <a:r>
              <a:rPr lang="zh-CN" altLang="en-US" sz="2400" dirty="0"/>
              <a:t>内存虚拟化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内存虚拟化相关研究</a:t>
            </a:r>
          </a:p>
        </p:txBody>
      </p:sp>
    </p:spTree>
    <p:extLst>
      <p:ext uri="{BB962C8B-B14F-4D97-AF65-F5344CB8AC3E}">
        <p14:creationId xmlns:p14="http://schemas.microsoft.com/office/powerpoint/2010/main" val="2571544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5906676-4957-4B93-AE87-DCE1DC38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单层抽象层实现：页表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7AE8A92-6198-EF43-82B7-A80041D6F9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7"/>
            <a:ext cx="8372163" cy="5041693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如何维护</a:t>
            </a:r>
            <a:r>
              <a:rPr lang="en-US" altLang="zh-CN" dirty="0"/>
              <a:t>VA</a:t>
            </a:r>
            <a:r>
              <a:rPr lang="zh-CN" altLang="en-US" dirty="0"/>
              <a:t>到</a:t>
            </a:r>
            <a:r>
              <a:rPr lang="en-US" altLang="zh-CN" dirty="0"/>
              <a:t>PA</a:t>
            </a:r>
            <a:r>
              <a:rPr lang="zh-CN" altLang="en-US" dirty="0"/>
              <a:t>的映射？</a:t>
            </a:r>
            <a:endParaRPr lang="en-US" altLang="zh-CN" dirty="0"/>
          </a:p>
          <a:p>
            <a:pPr lvl="1"/>
            <a:r>
              <a:rPr lang="zh-CN" altLang="en-US" dirty="0"/>
              <a:t>每个</a:t>
            </a:r>
            <a:r>
              <a:rPr lang="en-US" altLang="zh-CN" dirty="0"/>
              <a:t>Byte</a:t>
            </a:r>
            <a:r>
              <a:rPr lang="zh-CN" altLang="en-US" dirty="0"/>
              <a:t>到每个</a:t>
            </a:r>
            <a:r>
              <a:rPr lang="en-US" altLang="zh-CN" dirty="0"/>
              <a:t>Byte</a:t>
            </a:r>
            <a:r>
              <a:rPr lang="zh-CN" altLang="en-US" dirty="0"/>
              <a:t>，则映射信息占空间过大</a:t>
            </a:r>
            <a:endParaRPr lang="en-US" altLang="zh-CN" dirty="0"/>
          </a:p>
          <a:p>
            <a:r>
              <a:rPr lang="zh-CN" altLang="en-US" dirty="0"/>
              <a:t>现代的维护方式</a:t>
            </a:r>
            <a:endParaRPr lang="en-US" altLang="zh-CN" dirty="0"/>
          </a:p>
          <a:p>
            <a:pPr lvl="1"/>
            <a:r>
              <a:rPr lang="en-US" altLang="zh-CN" dirty="0"/>
              <a:t>4KiB</a:t>
            </a:r>
            <a:r>
              <a:rPr lang="zh-CN" altLang="en-US" dirty="0"/>
              <a:t>页 </a:t>
            </a:r>
            <a:r>
              <a:rPr lang="en-US" altLang="zh-CN" dirty="0"/>
              <a:t>→</a:t>
            </a:r>
            <a:r>
              <a:rPr lang="zh-CN" altLang="en-US" dirty="0"/>
              <a:t> </a:t>
            </a:r>
            <a:r>
              <a:rPr lang="en-US" altLang="zh-CN" dirty="0"/>
              <a:t>4KiB</a:t>
            </a:r>
            <a:r>
              <a:rPr lang="zh-CN" altLang="en-US" dirty="0"/>
              <a:t>页</a:t>
            </a:r>
            <a:endParaRPr lang="en-US" altLang="zh-CN" dirty="0"/>
          </a:p>
          <a:p>
            <a:pPr lvl="1"/>
            <a:r>
              <a:rPr lang="zh-CN" altLang="en-US" dirty="0"/>
              <a:t>页表项数量相比</a:t>
            </a:r>
            <a:r>
              <a:rPr lang="en-US" altLang="zh-CN" dirty="0"/>
              <a:t>Byte</a:t>
            </a:r>
            <a:r>
              <a:rPr lang="zh-CN" altLang="en-US" dirty="0"/>
              <a:t>映射减小到 </a:t>
            </a:r>
            <a:endParaRPr lang="en-US" altLang="zh-CN" dirty="0"/>
          </a:p>
          <a:p>
            <a:pPr lvl="2"/>
            <a:r>
              <a:rPr lang="en-US" altLang="zh-CN" sz="1800" dirty="0"/>
              <a:t>4096</a:t>
            </a:r>
            <a:r>
              <a:rPr lang="zh-CN" altLang="en-US" sz="1800" dirty="0"/>
              <a:t>分之</a:t>
            </a:r>
            <a:r>
              <a:rPr lang="en-US" altLang="zh-CN" sz="1800" dirty="0"/>
              <a:t>1</a:t>
            </a:r>
          </a:p>
          <a:p>
            <a:pPr lvl="1"/>
            <a:r>
              <a:rPr lang="zh-CN" altLang="en-US" dirty="0"/>
              <a:t>继续增加页面大小</a:t>
            </a:r>
            <a:endParaRPr lang="en-US" altLang="zh-CN" dirty="0"/>
          </a:p>
          <a:p>
            <a:pPr lvl="2"/>
            <a:r>
              <a:rPr lang="en-US" altLang="zh-CN" sz="1800" b="1" dirty="0"/>
              <a:t>2MiB</a:t>
            </a:r>
            <a:r>
              <a:rPr lang="zh-CN" altLang="en-US" sz="1800" b="1" dirty="0"/>
              <a:t>，</a:t>
            </a:r>
            <a:r>
              <a:rPr lang="en-US" altLang="zh-CN" sz="1800" b="1" dirty="0"/>
              <a:t>1GiB</a:t>
            </a:r>
          </a:p>
          <a:p>
            <a:r>
              <a:rPr lang="zh-CN" altLang="en-US" dirty="0"/>
              <a:t>页表结构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VA</a:t>
            </a:r>
            <a:r>
              <a:rPr lang="zh-CN" altLang="en-US" dirty="0"/>
              <a:t>查询该表</a:t>
            </a:r>
            <a:endParaRPr lang="en-US" altLang="zh-CN" dirty="0"/>
          </a:p>
          <a:p>
            <a:pPr lvl="1"/>
            <a:r>
              <a:rPr lang="zh-CN" altLang="en-US" dirty="0"/>
              <a:t>查询得到表项</a:t>
            </a:r>
            <a:endParaRPr lang="en-US" altLang="zh-CN" dirty="0"/>
          </a:p>
          <a:p>
            <a:pPr lvl="2"/>
            <a:r>
              <a:rPr lang="zh-CN" altLang="en-US" sz="1800" dirty="0"/>
              <a:t>包含</a:t>
            </a:r>
            <a:r>
              <a:rPr lang="en-US" altLang="zh-CN" sz="1800" dirty="0"/>
              <a:t>PFN</a:t>
            </a:r>
            <a:r>
              <a:rPr lang="zh-CN" altLang="en-US" sz="1800" dirty="0"/>
              <a:t>（物理页框号）</a:t>
            </a:r>
            <a:endParaRPr lang="en-US" altLang="zh-CN" sz="1800" dirty="0"/>
          </a:p>
          <a:p>
            <a:pPr lvl="1"/>
            <a:r>
              <a:rPr lang="zh-CN" altLang="en-US" sz="2000" dirty="0"/>
              <a:t>由硬件（</a:t>
            </a:r>
            <a:r>
              <a:rPr lang="en-US" altLang="zh-CN" sz="2000" dirty="0"/>
              <a:t>MMU</a:t>
            </a:r>
            <a:r>
              <a:rPr lang="zh-CN" altLang="en-US" sz="2000" dirty="0"/>
              <a:t>）完成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C685BF-BE49-104B-95F0-41D5E94A1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628" y="2942492"/>
            <a:ext cx="4037559" cy="341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70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1005140-8FD8-5647-9969-984510B0277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06" y="4049486"/>
            <a:ext cx="6191794" cy="25984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AD82A03-E222-2148-A954-451B4F3430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7906" y="1757808"/>
            <a:ext cx="8372163" cy="4921498"/>
          </a:xfrm>
        </p:spPr>
        <p:txBody>
          <a:bodyPr/>
          <a:lstStyle/>
          <a:p>
            <a:r>
              <a:rPr kumimoji="1" lang="zh-CN" altLang="en-US" dirty="0"/>
              <a:t>进一步减小页表占用空间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应用大概率仅访问一部分内存空间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空间、时间局部性（</a:t>
            </a:r>
            <a:r>
              <a:rPr kumimoji="1" lang="en-US" altLang="zh-CN" dirty="0"/>
              <a:t>locality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现象：页表中</a:t>
            </a:r>
            <a:r>
              <a:rPr kumimoji="1" lang="zh-CN" altLang="en-US" b="1" dirty="0"/>
              <a:t>大多数表项</a:t>
            </a:r>
            <a:r>
              <a:rPr kumimoji="1" lang="zh-CN" altLang="en-US" dirty="0"/>
              <a:t>不会用到</a:t>
            </a:r>
            <a:endParaRPr kumimoji="1" lang="en-US" altLang="zh-CN" dirty="0"/>
          </a:p>
          <a:p>
            <a:r>
              <a:rPr kumimoji="1" lang="zh-CN" altLang="en-US" dirty="0"/>
              <a:t>解决方案：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使用多级页表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9</a:t>
            </a:r>
            <a:r>
              <a:rPr kumimoji="1" lang="zh-CN" altLang="en-US" dirty="0"/>
              <a:t>*</a:t>
            </a:r>
            <a:r>
              <a:rPr kumimoji="1" lang="en-US" altLang="zh-CN" dirty="0"/>
              <a:t>4=36</a:t>
            </a:r>
            <a:r>
              <a:rPr kumimoji="1" lang="zh-CN" altLang="en-US" dirty="0"/>
              <a:t>位用于索引页表</a:t>
            </a:r>
            <a:endParaRPr kumimoji="1" lang="en-US" altLang="zh-CN" dirty="0"/>
          </a:p>
          <a:p>
            <a:r>
              <a:rPr kumimoji="1" lang="zh-CN" altLang="en-US" dirty="0"/>
              <a:t>访问权限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记录于页表项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5B0F91-D93B-EF4B-885D-DB78D00D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05" y="1079786"/>
            <a:ext cx="8372163" cy="574183"/>
          </a:xfrm>
        </p:spPr>
        <p:txBody>
          <a:bodyPr/>
          <a:lstStyle/>
          <a:p>
            <a:r>
              <a:rPr lang="zh-CN" altLang="en-US" dirty="0"/>
              <a:t>单层抽象层实现：页表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1363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2066861-501D-6940-8CBB-D9618D8801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638786"/>
            <a:ext cx="8372163" cy="492149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实现硬件：</a:t>
            </a:r>
            <a:r>
              <a:rPr kumimoji="1" lang="en-US" altLang="zh-CN" dirty="0"/>
              <a:t>MMU</a:t>
            </a:r>
          </a:p>
          <a:p>
            <a:pPr lvl="1"/>
            <a:r>
              <a:rPr kumimoji="1" lang="zh-CN" altLang="en-US" dirty="0"/>
              <a:t>每个</a:t>
            </a:r>
            <a:r>
              <a:rPr kumimoji="1" lang="en-US" altLang="zh-CN" dirty="0"/>
              <a:t>CPU</a:t>
            </a:r>
            <a:r>
              <a:rPr kumimoji="1" lang="zh-CN" altLang="en-US" dirty="0"/>
              <a:t>核心都有独立的</a:t>
            </a:r>
            <a:r>
              <a:rPr kumimoji="1" lang="en-US" altLang="zh-CN" dirty="0"/>
              <a:t>MMU</a:t>
            </a:r>
          </a:p>
          <a:p>
            <a:pPr lvl="1"/>
            <a:r>
              <a:rPr kumimoji="1" lang="zh-CN" altLang="en-US" dirty="0"/>
              <a:t>寄存器保存页表起始地址</a:t>
            </a:r>
            <a:endParaRPr kumimoji="1" lang="en-US" altLang="zh-CN" dirty="0"/>
          </a:p>
          <a:p>
            <a:pPr lvl="2"/>
            <a:r>
              <a:rPr kumimoji="1" lang="en-US" altLang="zh-CN" sz="1800" b="1" dirty="0"/>
              <a:t>Intel</a:t>
            </a:r>
            <a:r>
              <a:rPr kumimoji="1" lang="zh-CN" altLang="en-US" sz="1800" b="1" dirty="0"/>
              <a:t>：</a:t>
            </a:r>
            <a:r>
              <a:rPr kumimoji="1" lang="en-US" altLang="zh-CN" sz="1800" b="1" dirty="0"/>
              <a:t>CR3</a:t>
            </a:r>
          </a:p>
          <a:p>
            <a:pPr lvl="2"/>
            <a:r>
              <a:rPr kumimoji="1" lang="en-US" altLang="zh-CN" sz="1800" b="1" dirty="0"/>
              <a:t>ARM</a:t>
            </a:r>
            <a:r>
              <a:rPr kumimoji="1" lang="zh-CN" altLang="en-US" sz="1800" b="1" dirty="0"/>
              <a:t>：</a:t>
            </a:r>
            <a:r>
              <a:rPr kumimoji="1" lang="en-US" altLang="zh-CN" sz="1800" b="1" dirty="0" err="1"/>
              <a:t>TTBRx_ELn</a:t>
            </a:r>
            <a:endParaRPr kumimoji="1" lang="en-US" altLang="zh-CN" sz="1800" b="1" dirty="0"/>
          </a:p>
          <a:p>
            <a:pPr lvl="1"/>
            <a:r>
              <a:rPr kumimoji="1" lang="zh-CN" altLang="en-US" dirty="0"/>
              <a:t>页表爬取器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Walker</a:t>
            </a:r>
          </a:p>
          <a:p>
            <a:pPr lvl="2"/>
            <a:r>
              <a:rPr kumimoji="1" lang="zh-CN" altLang="en-US" dirty="0"/>
              <a:t>快速查询页表，由硬件完成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检查权限，若发生非法访问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Exception</a:t>
            </a:r>
          </a:p>
          <a:p>
            <a:r>
              <a:rPr kumimoji="1" lang="zh-CN" altLang="en-US" dirty="0"/>
              <a:t>继续加快页表查询过程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TLB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MMU</a:t>
            </a:r>
            <a:r>
              <a:rPr kumimoji="1" lang="zh-CN" altLang="en-US" dirty="0"/>
              <a:t>缓存，缓存页表数据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EB3356-B7F4-A449-94DB-F5CB6C05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单层抽象层实现：页表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83DD58-18E4-7A46-8F9F-B9D809C4E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0" y="2003180"/>
            <a:ext cx="52705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20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3CCCC2A-FF63-BB44-89B5-83C167636BA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应用</a:t>
            </a:r>
            <a:r>
              <a:rPr kumimoji="1" lang="en-US" altLang="zh-CN" dirty="0"/>
              <a:t>50%</a:t>
            </a:r>
            <a:r>
              <a:rPr kumimoji="1" lang="zh-CN" altLang="en-US" dirty="0"/>
              <a:t>的时间都用于地址翻译（</a:t>
            </a:r>
            <a:r>
              <a:rPr kumimoji="1" lang="en-US" altLang="zh-CN" dirty="0"/>
              <a:t>Communications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ACM</a:t>
            </a:r>
            <a:r>
              <a:rPr kumimoji="1" lang="zh-CN" altLang="en-US" dirty="0"/>
              <a:t> </a:t>
            </a:r>
            <a:r>
              <a:rPr kumimoji="1" lang="en-US" altLang="zh-CN" dirty="0"/>
              <a:t>1974’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大页加快地址翻译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降低页表层级（</a:t>
            </a:r>
            <a:r>
              <a:rPr kumimoji="1" lang="en-US" altLang="zh-CN" dirty="0"/>
              <a:t>4</a:t>
            </a:r>
            <a:r>
              <a:rPr kumimoji="1" lang="zh-CN" altLang="en-US" dirty="0"/>
              <a:t>层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层）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扩大</a:t>
            </a:r>
            <a:r>
              <a:rPr kumimoji="1" lang="en-US" altLang="zh-CN" dirty="0"/>
              <a:t>TLB</a:t>
            </a:r>
            <a:r>
              <a:rPr kumimoji="1" lang="zh-CN" altLang="en-US" dirty="0"/>
              <a:t>覆盖范围</a:t>
            </a:r>
            <a:endParaRPr kumimoji="1" lang="en-US" altLang="zh-CN" dirty="0"/>
          </a:p>
          <a:p>
            <a:r>
              <a:rPr kumimoji="1" lang="zh-CN" altLang="en-US" dirty="0"/>
              <a:t>大页不够灵活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产生内存碎片（</a:t>
            </a:r>
            <a:r>
              <a:rPr kumimoji="1" lang="en-US" altLang="zh-CN" dirty="0"/>
              <a:t>Fragmentation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内存整理（</a:t>
            </a:r>
            <a:r>
              <a:rPr kumimoji="1" lang="en-US" altLang="zh-CN" dirty="0"/>
              <a:t>Compaction</a:t>
            </a:r>
            <a:r>
              <a:rPr kumimoji="1" lang="zh-CN" altLang="en-US" dirty="0"/>
              <a:t>）消耗</a:t>
            </a:r>
            <a:r>
              <a:rPr kumimoji="1" lang="en-US" altLang="zh-CN" dirty="0"/>
              <a:t>CPU</a:t>
            </a:r>
          </a:p>
          <a:p>
            <a:pPr lvl="1"/>
            <a:endParaRPr kumimoji="1" lang="en-US" altLang="zh-CN" dirty="0"/>
          </a:p>
          <a:p>
            <a:r>
              <a:rPr kumimoji="1" lang="zh-CN" altLang="en-US" b="1" dirty="0"/>
              <a:t>解决方案：</a:t>
            </a:r>
            <a:r>
              <a:rPr kumimoji="1" lang="en-US" altLang="zh-CN" b="1" dirty="0"/>
              <a:t>Range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TLB</a:t>
            </a:r>
            <a:r>
              <a:rPr kumimoji="1" lang="zh-CN" altLang="en-US" b="1" dirty="0"/>
              <a:t> （</a:t>
            </a:r>
            <a:r>
              <a:rPr kumimoji="1" lang="en-US" altLang="zh-CN" b="1" dirty="0"/>
              <a:t>ISCA</a:t>
            </a:r>
            <a:r>
              <a:rPr kumimoji="1" lang="zh-CN" altLang="en-US" b="1" dirty="0"/>
              <a:t>‘</a:t>
            </a:r>
            <a:r>
              <a:rPr kumimoji="1" lang="en-US" altLang="zh-CN" b="1" dirty="0"/>
              <a:t>15</a:t>
            </a:r>
            <a:r>
              <a:rPr kumimoji="1" lang="zh-CN" altLang="en-US" b="1" dirty="0"/>
              <a:t>）</a:t>
            </a:r>
            <a:r>
              <a:rPr kumimoji="1" lang="en-US" altLang="zh-CN" b="1" baseline="30000" dirty="0"/>
              <a:t> [3]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Range</a:t>
            </a:r>
            <a:r>
              <a:rPr kumimoji="1" lang="zh-CN" altLang="en-US" dirty="0"/>
              <a:t>页表项，翻译任意长区间内的</a:t>
            </a:r>
            <a:r>
              <a:rPr kumimoji="1" lang="en-US" altLang="zh-CN" dirty="0"/>
              <a:t>VA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PA</a:t>
            </a:r>
          </a:p>
          <a:p>
            <a:pPr lvl="1"/>
            <a:r>
              <a:rPr kumimoji="1" lang="zh-CN" altLang="en-US" dirty="0"/>
              <a:t>由</a:t>
            </a:r>
            <a:r>
              <a:rPr kumimoji="1" lang="en-US" altLang="zh-CN" dirty="0"/>
              <a:t>OS</a:t>
            </a:r>
            <a:r>
              <a:rPr kumimoji="1" lang="zh-CN" altLang="en-US" dirty="0"/>
              <a:t>探测内存区间，生成</a:t>
            </a:r>
            <a:r>
              <a:rPr kumimoji="1" lang="en-US" altLang="zh-CN" dirty="0"/>
              <a:t>Range</a:t>
            </a:r>
            <a:r>
              <a:rPr kumimoji="1" lang="zh-CN" altLang="en-US" dirty="0"/>
              <a:t>表项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优于仅使用大页、不使用大页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AFD1FD-64E2-EE41-8419-7140B7A19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单层抽象层实现拓展：</a:t>
            </a:r>
            <a:r>
              <a:rPr kumimoji="1" lang="en-US" altLang="zh-CN" dirty="0"/>
              <a:t>Range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TLB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AEDEBA-6426-0744-A379-66216438F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105" y="2183423"/>
            <a:ext cx="4462362" cy="228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2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025EA7D-AA0B-4A48-B8D1-D7F7293754D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8" y="4551901"/>
            <a:ext cx="8986763" cy="2042037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8B5A483-01EE-D24C-B404-A6363774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单层抽象层实现拓展：</a:t>
            </a:r>
            <a:r>
              <a:rPr kumimoji="1" lang="en-US" altLang="zh-CN" dirty="0"/>
              <a:t>Range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TLB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A57E5C-F291-6740-8C37-C9B19CB0E3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8"/>
          <a:stretch/>
        </p:blipFill>
        <p:spPr>
          <a:xfrm>
            <a:off x="0" y="1641233"/>
            <a:ext cx="9144000" cy="259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34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内存虚拟化简介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贾兴国，戚正伟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372360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4C8EA67-1D1B-664D-8AAA-62099FCB3D2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"/>
          <a:stretch/>
        </p:blipFill>
        <p:spPr>
          <a:xfrm>
            <a:off x="2262789" y="1595354"/>
            <a:ext cx="4173180" cy="5065555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B70474E-D9AA-2949-9CEB-8F24121A0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单层抽象层实现拓展：</a:t>
            </a:r>
            <a:r>
              <a:rPr kumimoji="1" lang="en-US" altLang="zh-CN" dirty="0"/>
              <a:t>Range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TLB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46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F7F40A8-2AD9-454F-B44F-B06E98BFB3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不修改现有硬件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复用现有</a:t>
            </a:r>
            <a:r>
              <a:rPr kumimoji="1" lang="en-US" altLang="zh-CN" dirty="0"/>
              <a:t>MMU</a:t>
            </a:r>
          </a:p>
          <a:p>
            <a:r>
              <a:rPr kumimoji="1" lang="zh-CN" altLang="en-US" dirty="0"/>
              <a:t>为了翻译</a:t>
            </a:r>
            <a:r>
              <a:rPr kumimoji="1" lang="en-US" altLang="zh-CN" dirty="0"/>
              <a:t>GVA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HPA</a:t>
            </a:r>
          </a:p>
          <a:p>
            <a:pPr lvl="1"/>
            <a:r>
              <a:rPr kumimoji="1" lang="zh-CN" altLang="en-US" b="1" dirty="0"/>
              <a:t>向</a:t>
            </a:r>
            <a:r>
              <a:rPr kumimoji="1" lang="en-US" altLang="zh-CN" b="1" dirty="0"/>
              <a:t>MMU</a:t>
            </a:r>
            <a:r>
              <a:rPr kumimoji="1" lang="zh-CN" altLang="en-US" b="1" dirty="0"/>
              <a:t>装入</a:t>
            </a:r>
            <a:r>
              <a:rPr kumimoji="1" lang="en-US" altLang="zh-CN" b="1" dirty="0"/>
              <a:t>GVA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→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HPA</a:t>
            </a:r>
            <a:r>
              <a:rPr kumimoji="1" lang="zh-CN" altLang="en-US" b="1" dirty="0"/>
              <a:t>页表</a:t>
            </a:r>
            <a:endParaRPr kumimoji="1" lang="en-US" altLang="zh-CN" b="1" dirty="0"/>
          </a:p>
          <a:p>
            <a:r>
              <a:rPr kumimoji="1" lang="zh-CN" altLang="en-US" dirty="0"/>
              <a:t>不修改操作系统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截获</a:t>
            </a:r>
            <a:r>
              <a:rPr kumimoji="1" lang="en-US" altLang="zh-CN" dirty="0"/>
              <a:t>OS</a:t>
            </a:r>
            <a:r>
              <a:rPr kumimoji="1" lang="zh-CN" altLang="en-US" dirty="0"/>
              <a:t>修改页表（</a:t>
            </a:r>
            <a:r>
              <a:rPr kumimoji="1" lang="en-US" altLang="zh-CN" dirty="0"/>
              <a:t>VM-Exit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由</a:t>
            </a:r>
            <a:r>
              <a:rPr kumimoji="1" lang="en-US" altLang="zh-CN" dirty="0"/>
              <a:t>Hypervisor</a:t>
            </a:r>
            <a:r>
              <a:rPr kumimoji="1" lang="zh-CN" altLang="en-US" dirty="0"/>
              <a:t>将</a:t>
            </a:r>
            <a:endParaRPr kumimoji="1" lang="en-US" altLang="zh-CN" dirty="0"/>
          </a:p>
          <a:p>
            <a:pPr lvl="2"/>
            <a:r>
              <a:rPr kumimoji="1" lang="en-US" altLang="zh-CN" sz="1700" dirty="0"/>
              <a:t>GVA</a:t>
            </a:r>
            <a:r>
              <a:rPr kumimoji="1" lang="zh-CN" altLang="en-US" sz="1700" dirty="0"/>
              <a:t> </a:t>
            </a:r>
            <a:r>
              <a:rPr kumimoji="1" lang="en-US" altLang="zh-CN" sz="1700" dirty="0"/>
              <a:t>→</a:t>
            </a:r>
            <a:r>
              <a:rPr kumimoji="1" lang="zh-CN" altLang="en-US" sz="1700" dirty="0"/>
              <a:t> </a:t>
            </a:r>
            <a:r>
              <a:rPr kumimoji="1" lang="en-US" altLang="zh-CN" sz="1700" dirty="0"/>
              <a:t>GPA</a:t>
            </a:r>
          </a:p>
          <a:p>
            <a:pPr lvl="2"/>
            <a:r>
              <a:rPr kumimoji="1" lang="zh-CN" altLang="en-US" sz="1700" dirty="0"/>
              <a:t>转换为</a:t>
            </a:r>
            <a:endParaRPr kumimoji="1" lang="en-US" altLang="zh-CN" sz="1700" dirty="0"/>
          </a:p>
          <a:p>
            <a:pPr lvl="2"/>
            <a:r>
              <a:rPr kumimoji="1" lang="en-US" altLang="zh-CN" sz="1700" dirty="0"/>
              <a:t>GVA</a:t>
            </a:r>
            <a:r>
              <a:rPr kumimoji="1" lang="zh-CN" altLang="en-US" sz="1700" dirty="0"/>
              <a:t> </a:t>
            </a:r>
            <a:r>
              <a:rPr kumimoji="1" lang="en-US" altLang="zh-CN" sz="1700" dirty="0"/>
              <a:t>→</a:t>
            </a:r>
            <a:r>
              <a:rPr kumimoji="1" lang="zh-CN" altLang="en-US" sz="1700" dirty="0"/>
              <a:t> </a:t>
            </a:r>
            <a:r>
              <a:rPr kumimoji="1" lang="en-US" altLang="zh-CN" sz="1700" dirty="0"/>
              <a:t>HPA</a:t>
            </a:r>
          </a:p>
          <a:p>
            <a:r>
              <a:rPr kumimoji="1" lang="zh-CN" altLang="en-US" dirty="0"/>
              <a:t>优点：不修改硬件</a:t>
            </a:r>
            <a:endParaRPr kumimoji="1" lang="en-US" altLang="zh-CN" dirty="0"/>
          </a:p>
          <a:p>
            <a:r>
              <a:rPr kumimoji="1" lang="zh-CN" altLang="en-US" dirty="0"/>
              <a:t>缺点：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性能差，只对于很少修改</a:t>
            </a:r>
            <a:r>
              <a:rPr kumimoji="1" lang="en-US" altLang="zh-CN" dirty="0"/>
              <a:t>GPT</a:t>
            </a:r>
            <a:r>
              <a:rPr kumimoji="1" lang="zh-CN" altLang="en-US" dirty="0"/>
              <a:t>的应用有优势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内存占用大，存储大量重复的映射信息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7ADB976-C3D5-5143-9886-4BDB6887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双层抽象的软件实现：影子页表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85A71D-7F1E-8141-BCBB-15BB91BD8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520" y="1685678"/>
            <a:ext cx="2790959" cy="314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3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5B6D4A7-232F-EF4D-AED7-79BA5F0206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影子页表计算过程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F9AF14E-27EE-8940-B053-2E8E5A38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双层抽象的软件实现：影子页表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74D2889-3DD9-334E-B629-D13C19147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309039"/>
            <a:ext cx="6408712" cy="407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797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5B6D4A7-232F-EF4D-AED7-79BA5F0206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F9AF14E-27EE-8940-B053-2E8E5A38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双层抽象的软件实现：影子页表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355331-1149-134C-843E-66EB53FEE19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61" y="1617070"/>
            <a:ext cx="8217877" cy="5058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6319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3590A5E-21EC-C841-AC97-38F9165412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观察：影子页表存在大量冗余信息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每个</a:t>
            </a:r>
            <a:r>
              <a:rPr kumimoji="1" lang="en-US" altLang="zh-CN" dirty="0"/>
              <a:t>Guest</a:t>
            </a:r>
            <a:r>
              <a:rPr kumimoji="1" lang="zh-CN" altLang="en-US" dirty="0"/>
              <a:t>进程都对应一个页表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保存</a:t>
            </a:r>
            <a:r>
              <a:rPr kumimoji="1" lang="zh-CN" altLang="en-US" b="1" dirty="0"/>
              <a:t>重复的</a:t>
            </a:r>
            <a:r>
              <a:rPr kumimoji="1" lang="en-US" altLang="zh-CN" dirty="0"/>
              <a:t>GPA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HPA</a:t>
            </a:r>
            <a:r>
              <a:rPr kumimoji="1" lang="zh-CN" altLang="en-US" dirty="0"/>
              <a:t>信息</a:t>
            </a:r>
            <a:endParaRPr kumimoji="1" lang="en-US" altLang="zh-CN" dirty="0"/>
          </a:p>
          <a:p>
            <a:r>
              <a:rPr kumimoji="1" lang="zh-CN" altLang="en-US" dirty="0"/>
              <a:t>解决方案：</a:t>
            </a:r>
            <a:endParaRPr kumimoji="1" lang="en-US" altLang="zh-CN" dirty="0"/>
          </a:p>
          <a:p>
            <a:pPr lvl="1"/>
            <a:r>
              <a:rPr kumimoji="1" lang="en-US" altLang="zh-CN" b="1" dirty="0"/>
              <a:t>GVA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→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GPA</a:t>
            </a:r>
            <a:r>
              <a:rPr kumimoji="1" lang="zh-CN" altLang="en-US" b="1" dirty="0"/>
              <a:t>与</a:t>
            </a:r>
            <a:r>
              <a:rPr kumimoji="1" lang="en-US" altLang="zh-CN" b="1" dirty="0"/>
              <a:t>GPA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→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HPA</a:t>
            </a:r>
            <a:r>
              <a:rPr kumimoji="1" lang="zh-CN" altLang="en-US" b="1" dirty="0"/>
              <a:t>解耦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新增寄存器，供硬件</a:t>
            </a:r>
            <a:r>
              <a:rPr kumimoji="1" lang="en-US" altLang="zh-CN" dirty="0"/>
              <a:t>MMU</a:t>
            </a:r>
            <a:r>
              <a:rPr kumimoji="1" lang="zh-CN" altLang="en-US" dirty="0"/>
              <a:t>读取</a:t>
            </a:r>
            <a:endParaRPr kumimoji="1" lang="en-US" altLang="zh-CN" dirty="0"/>
          </a:p>
          <a:p>
            <a:r>
              <a:rPr kumimoji="1" lang="zh-CN" altLang="en-US" dirty="0"/>
              <a:t>两个页表完成</a:t>
            </a:r>
            <a:r>
              <a:rPr kumimoji="1" lang="en-US" altLang="zh-CN" dirty="0"/>
              <a:t>GVA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HPA</a:t>
            </a:r>
          </a:p>
          <a:p>
            <a:pPr lvl="1"/>
            <a:r>
              <a:rPr kumimoji="1" lang="zh-CN" altLang="en-US" dirty="0"/>
              <a:t>所有客户机进程共享</a:t>
            </a:r>
            <a:r>
              <a:rPr kumimoji="1" lang="en-US" altLang="zh-CN" dirty="0"/>
              <a:t>GPA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HPA</a:t>
            </a:r>
            <a:r>
              <a:rPr kumimoji="1" lang="zh-CN" altLang="en-US" dirty="0"/>
              <a:t>映射，由</a:t>
            </a:r>
            <a:r>
              <a:rPr kumimoji="1" lang="en-US" altLang="zh-CN" dirty="0"/>
              <a:t>Hypervisor</a:t>
            </a:r>
            <a:r>
              <a:rPr kumimoji="1" lang="zh-CN" altLang="en-US" dirty="0"/>
              <a:t>维护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客户机</a:t>
            </a:r>
            <a:r>
              <a:rPr kumimoji="1" lang="en-US" altLang="zh-CN" dirty="0"/>
              <a:t>OS</a:t>
            </a:r>
            <a:r>
              <a:rPr kumimoji="1" lang="zh-CN" altLang="en-US" dirty="0"/>
              <a:t>维护</a:t>
            </a:r>
            <a:r>
              <a:rPr kumimoji="1" lang="en-US" altLang="zh-CN" dirty="0"/>
              <a:t>GVA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GPA</a:t>
            </a:r>
          </a:p>
          <a:p>
            <a:r>
              <a:rPr kumimoji="1" lang="en-US" altLang="zh-CN" dirty="0"/>
              <a:t>Intel</a:t>
            </a:r>
            <a:r>
              <a:rPr kumimoji="1" lang="zh-CN" altLang="en-US" dirty="0"/>
              <a:t>：</a:t>
            </a:r>
            <a:r>
              <a:rPr kumimoji="1" lang="en-US" altLang="zh-CN" b="1" dirty="0"/>
              <a:t>EP</a:t>
            </a:r>
            <a:r>
              <a:rPr kumimoji="1" lang="en-US" altLang="zh-CN" dirty="0"/>
              <a:t>T</a:t>
            </a:r>
            <a:r>
              <a:rPr kumimoji="1" lang="zh-CN" altLang="en-US" dirty="0"/>
              <a:t>，起始地址：</a:t>
            </a:r>
            <a:r>
              <a:rPr kumimoji="1" lang="en-US" altLang="zh-CN" b="1" dirty="0"/>
              <a:t>EPTP</a:t>
            </a:r>
            <a:r>
              <a:rPr kumimoji="1" lang="zh-CN" altLang="en-US" b="1" dirty="0"/>
              <a:t>（</a:t>
            </a:r>
            <a:r>
              <a:rPr kumimoji="1" lang="en-US" altLang="zh-CN" b="1" dirty="0"/>
              <a:t>in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VMCS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r>
              <a:rPr kumimoji="1" lang="en-US" altLang="zh-CN" dirty="0"/>
              <a:t>AMD</a:t>
            </a:r>
            <a:r>
              <a:rPr kumimoji="1" lang="zh-CN" altLang="en-US" dirty="0"/>
              <a:t>：</a:t>
            </a:r>
            <a:r>
              <a:rPr kumimoji="1" lang="en-US" altLang="zh-CN" dirty="0"/>
              <a:t>NPT</a:t>
            </a:r>
          </a:p>
          <a:p>
            <a:r>
              <a:rPr kumimoji="1" lang="en-US" altLang="zh-CN" dirty="0"/>
              <a:t>ARM</a:t>
            </a:r>
            <a:r>
              <a:rPr kumimoji="1" lang="zh-CN" altLang="en-US" dirty="0"/>
              <a:t>：</a:t>
            </a:r>
            <a:r>
              <a:rPr kumimoji="1" lang="en-US" altLang="zh-CN" b="1" dirty="0"/>
              <a:t>Stage-2</a:t>
            </a:r>
            <a:r>
              <a:rPr kumimoji="1" lang="zh-CN" altLang="en-US" b="1" dirty="0"/>
              <a:t> </a:t>
            </a:r>
            <a:r>
              <a:rPr kumimoji="1" lang="zh-CN" altLang="en-US" dirty="0"/>
              <a:t>页表，起始地址：</a:t>
            </a:r>
            <a:r>
              <a:rPr kumimoji="1" lang="en-US" altLang="zh-CN" b="1" dirty="0"/>
              <a:t>VTTBR_EL2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A0C824B-6ECF-E449-BFE4-2FDAA625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双层抽象的硬件支持：扩展页表</a:t>
            </a:r>
          </a:p>
        </p:txBody>
      </p:sp>
    </p:spTree>
    <p:extLst>
      <p:ext uri="{BB962C8B-B14F-4D97-AF65-F5344CB8AC3E}">
        <p14:creationId xmlns:p14="http://schemas.microsoft.com/office/powerpoint/2010/main" val="929759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29875A-03CA-AB4F-AEC4-B3B0E3D2598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4DF60EE-4E4F-CA41-82B6-BBD95E9A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双层抽象的硬件支持：扩展页表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8F8FF8-F548-F245-A133-F862445956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99" y="1955309"/>
            <a:ext cx="7462402" cy="4046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2080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AF272FF-2F06-CE4E-9F4F-2746A3A066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以</a:t>
            </a:r>
            <a:r>
              <a:rPr kumimoji="1" lang="en-US" altLang="zh-CN" dirty="0"/>
              <a:t>EPT</a:t>
            </a:r>
            <a:r>
              <a:rPr kumimoji="1" lang="zh-CN" altLang="en-US" dirty="0"/>
              <a:t>为例：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若</a:t>
            </a:r>
            <a:r>
              <a:rPr kumimoji="1" lang="en-US" altLang="zh-CN" b="1" dirty="0"/>
              <a:t>GPA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→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HPA</a:t>
            </a:r>
            <a:r>
              <a:rPr kumimoji="1" lang="zh-CN" altLang="en-US" dirty="0"/>
              <a:t>映射缺失，则</a:t>
            </a:r>
            <a:endParaRPr kumimoji="1" lang="en-US" altLang="zh-CN" dirty="0"/>
          </a:p>
          <a:p>
            <a:pPr marL="1257300" lvl="2" indent="-342900">
              <a:buFont typeface="+mj-lt"/>
              <a:buAutoNum type="arabicPeriod"/>
            </a:pPr>
            <a:r>
              <a:rPr kumimoji="1" lang="en-US" altLang="zh-CN" dirty="0"/>
              <a:t>EPT</a:t>
            </a:r>
            <a:r>
              <a:rPr kumimoji="1" lang="zh-CN" altLang="en-US" dirty="0"/>
              <a:t> </a:t>
            </a:r>
            <a:r>
              <a:rPr kumimoji="1" lang="en-US" altLang="zh-CN" dirty="0"/>
              <a:t>Violation</a:t>
            </a:r>
          </a:p>
          <a:p>
            <a:pPr marL="1257300" lvl="2" indent="-342900">
              <a:buFont typeface="+mj-lt"/>
              <a:buAutoNum type="arabicPeriod"/>
            </a:pPr>
            <a:r>
              <a:rPr kumimoji="1" lang="zh-CN" altLang="en-US" dirty="0"/>
              <a:t>完善</a:t>
            </a:r>
            <a:r>
              <a:rPr kumimoji="1" lang="en-US" altLang="zh-CN" dirty="0"/>
              <a:t>EPT</a:t>
            </a:r>
            <a:r>
              <a:rPr kumimoji="1" lang="zh-CN" altLang="en-US" dirty="0"/>
              <a:t>，返回客户机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若</a:t>
            </a:r>
            <a:r>
              <a:rPr kumimoji="1" lang="en-US" altLang="zh-CN" b="1" dirty="0"/>
              <a:t>GPA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→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HPA</a:t>
            </a:r>
            <a:r>
              <a:rPr kumimoji="1" lang="zh-CN" altLang="en-US" dirty="0"/>
              <a:t>映射不缺失，则</a:t>
            </a:r>
            <a:endParaRPr kumimoji="1" lang="en-US" altLang="zh-CN" dirty="0"/>
          </a:p>
          <a:p>
            <a:pPr marL="1257300" lvl="2" indent="-342900">
              <a:buFont typeface="+mj-lt"/>
              <a:buAutoNum type="arabicPeriod"/>
            </a:pPr>
            <a:r>
              <a:rPr kumimoji="1" lang="zh-CN" altLang="en-US" dirty="0"/>
              <a:t>修改</a:t>
            </a:r>
            <a:r>
              <a:rPr kumimoji="1" lang="en-US" altLang="zh-CN" dirty="0"/>
              <a:t>GPT</a:t>
            </a:r>
            <a:r>
              <a:rPr kumimoji="1" lang="zh-CN" altLang="en-US" dirty="0"/>
              <a:t>无需退出</a:t>
            </a:r>
            <a:endParaRPr kumimoji="1" lang="en-US" altLang="zh-CN" dirty="0"/>
          </a:p>
          <a:p>
            <a:r>
              <a:rPr kumimoji="1" lang="zh-CN" altLang="en-US" dirty="0"/>
              <a:t>优点：减小内存占用、退出次数</a:t>
            </a:r>
            <a:endParaRPr kumimoji="1" lang="en-US" altLang="zh-CN" dirty="0"/>
          </a:p>
          <a:p>
            <a:r>
              <a:rPr kumimoji="1" lang="zh-CN" altLang="en-US" dirty="0"/>
              <a:t>缺点：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TLB</a:t>
            </a:r>
            <a:r>
              <a:rPr kumimoji="1" lang="zh-CN" altLang="en-US" dirty="0"/>
              <a:t> </a:t>
            </a:r>
            <a:r>
              <a:rPr kumimoji="1" lang="en-US" altLang="zh-CN" dirty="0"/>
              <a:t>miss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24</a:t>
            </a:r>
            <a:r>
              <a:rPr kumimoji="1" lang="zh-CN" altLang="en-US" dirty="0"/>
              <a:t>次内存访问查询页表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24=5x5-1</a:t>
            </a:r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33BC15-59B5-3B4F-B8FB-6FC83F48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双层抽象的硬件支持：扩展页表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331B93-22A8-004B-B365-46A13281C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685678"/>
            <a:ext cx="41148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57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AE72B1B-987F-C643-9BE5-19132828D98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05878561"/>
              </p:ext>
            </p:extLst>
          </p:nvPr>
        </p:nvGraphicFramePr>
        <p:xfrm>
          <a:off x="1182744" y="1979837"/>
          <a:ext cx="6994721" cy="15709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8829">
                  <a:extLst>
                    <a:ext uri="{9D8B030D-6E8A-4147-A177-3AD203B41FA5}">
                      <a16:colId xmlns:a16="http://schemas.microsoft.com/office/drawing/2014/main" val="4142041910"/>
                    </a:ext>
                  </a:extLst>
                </a:gridCol>
                <a:gridCol w="1073781">
                  <a:extLst>
                    <a:ext uri="{9D8B030D-6E8A-4147-A177-3AD203B41FA5}">
                      <a16:colId xmlns:a16="http://schemas.microsoft.com/office/drawing/2014/main" val="4152791579"/>
                    </a:ext>
                  </a:extLst>
                </a:gridCol>
                <a:gridCol w="1192435">
                  <a:extLst>
                    <a:ext uri="{9D8B030D-6E8A-4147-A177-3AD203B41FA5}">
                      <a16:colId xmlns:a16="http://schemas.microsoft.com/office/drawing/2014/main" val="719185342"/>
                    </a:ext>
                  </a:extLst>
                </a:gridCol>
                <a:gridCol w="1426378">
                  <a:extLst>
                    <a:ext uri="{9D8B030D-6E8A-4147-A177-3AD203B41FA5}">
                      <a16:colId xmlns:a16="http://schemas.microsoft.com/office/drawing/2014/main" val="2474788268"/>
                    </a:ext>
                  </a:extLst>
                </a:gridCol>
                <a:gridCol w="1073781">
                  <a:extLst>
                    <a:ext uri="{9D8B030D-6E8A-4147-A177-3AD203B41FA5}">
                      <a16:colId xmlns:a16="http://schemas.microsoft.com/office/drawing/2014/main" val="2753681817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4294883741"/>
                    </a:ext>
                  </a:extLst>
                </a:gridCol>
              </a:tblGrid>
              <a:tr h="392748"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effectLst/>
                        </a:rPr>
                        <a:t>对比项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effectLst/>
                        </a:rPr>
                        <a:t>硬件扩展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TLB</a:t>
                      </a:r>
                      <a:r>
                        <a:rPr lang="zh-CN" sz="1600">
                          <a:effectLst/>
                        </a:rPr>
                        <a:t>功能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effectLst/>
                        </a:rPr>
                        <a:t>查询访存次数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更改</a:t>
                      </a:r>
                      <a:r>
                        <a:rPr lang="en-US" sz="1600">
                          <a:effectLst/>
                        </a:rPr>
                        <a:t>GPT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内存占用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5632450"/>
                  </a:ext>
                </a:extLst>
              </a:tr>
              <a:tr h="392748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PT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否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VA</a:t>
                      </a:r>
                      <a:r>
                        <a:rPr lang="zh-CN" sz="1600">
                          <a:effectLst/>
                        </a:rPr>
                        <a:t>→</a:t>
                      </a:r>
                      <a:r>
                        <a:rPr lang="en-US" sz="1600">
                          <a:effectLst/>
                        </a:rPr>
                        <a:t>PA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无须退出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低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5014899"/>
                  </a:ext>
                </a:extLst>
              </a:tr>
              <a:tr h="392748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SPT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否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GVA</a:t>
                      </a:r>
                      <a:r>
                        <a:rPr lang="zh-CN" sz="1600">
                          <a:effectLst/>
                        </a:rPr>
                        <a:t>→</a:t>
                      </a:r>
                      <a:r>
                        <a:rPr lang="en-US" sz="1600">
                          <a:effectLst/>
                        </a:rPr>
                        <a:t>HPA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需要退出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高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0603159"/>
                  </a:ext>
                </a:extLst>
              </a:tr>
              <a:tr h="392748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EPT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是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GVA</a:t>
                      </a:r>
                      <a:r>
                        <a:rPr lang="zh-CN" sz="1600">
                          <a:effectLst/>
                        </a:rPr>
                        <a:t>→</a:t>
                      </a:r>
                      <a:r>
                        <a:rPr lang="en-US" sz="1600">
                          <a:effectLst/>
                        </a:rPr>
                        <a:t>HPA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24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effectLst/>
                        </a:rPr>
                        <a:t>无须退出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effectLst/>
                        </a:rPr>
                        <a:t>低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1395707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B8016A9E-3875-CF4D-9ADB-D8994EA0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扩展页表与影子页表的结合：敏捷页表</a:t>
            </a:r>
            <a:r>
              <a:rPr lang="en-US" altLang="zh-CN" baseline="30000" dirty="0"/>
              <a:t>*</a:t>
            </a:r>
            <a:endParaRPr kumimoji="1"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B10A263F-4325-0B45-A5BA-DBCE036EC927}"/>
              </a:ext>
            </a:extLst>
          </p:cNvPr>
          <p:cNvSpPr txBox="1">
            <a:spLocks/>
          </p:cNvSpPr>
          <p:nvPr/>
        </p:nvSpPr>
        <p:spPr>
          <a:xfrm>
            <a:off x="385918" y="3760663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观察：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影子页表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GPT</a:t>
            </a:r>
            <a:r>
              <a:rPr kumimoji="1" lang="zh-CN" altLang="en-US" dirty="0"/>
              <a:t>写少性能好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扩展页表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GPT</a:t>
            </a:r>
            <a:r>
              <a:rPr kumimoji="1" lang="zh-CN" altLang="en-US" dirty="0"/>
              <a:t>写多性能好</a:t>
            </a:r>
            <a:endParaRPr kumimoji="1" lang="en-US" altLang="zh-CN" dirty="0"/>
          </a:p>
          <a:p>
            <a:r>
              <a:rPr kumimoji="1" lang="zh-CN" altLang="en-US" dirty="0"/>
              <a:t>取长补短：</a:t>
            </a:r>
            <a:r>
              <a:rPr kumimoji="1" lang="zh-CN" altLang="en-US" b="1" dirty="0"/>
              <a:t>敏捷页表 </a:t>
            </a:r>
            <a:r>
              <a:rPr kumimoji="1" lang="en-US" altLang="zh-CN" b="1" dirty="0"/>
              <a:t>(ISCA’16) </a:t>
            </a:r>
            <a:r>
              <a:rPr kumimoji="1" lang="en-US" altLang="zh-CN" b="1" baseline="30000" dirty="0"/>
              <a:t>[4]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写多的页表区域：保存</a:t>
            </a:r>
            <a:r>
              <a:rPr kumimoji="1" lang="en-US" altLang="zh-CN" dirty="0"/>
              <a:t>GPA</a:t>
            </a:r>
            <a:r>
              <a:rPr kumimoji="1" lang="zh-CN" altLang="en-US" dirty="0"/>
              <a:t>，</a:t>
            </a:r>
            <a:r>
              <a:rPr kumimoji="1" lang="zh-CN" altLang="en-US" b="1" dirty="0"/>
              <a:t>通过</a:t>
            </a:r>
            <a:r>
              <a:rPr kumimoji="1" lang="en-US" altLang="zh-CN" b="1" dirty="0"/>
              <a:t>EPT</a:t>
            </a:r>
            <a:r>
              <a:rPr kumimoji="1" lang="zh-CN" altLang="en-US" b="1" dirty="0"/>
              <a:t>进行翻译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写少的页表区域：保存</a:t>
            </a:r>
            <a:r>
              <a:rPr kumimoji="1" lang="en-US" altLang="zh-CN" dirty="0"/>
              <a:t>HPA</a:t>
            </a:r>
            <a:r>
              <a:rPr kumimoji="1" lang="zh-CN" altLang="en-US" dirty="0"/>
              <a:t>，</a:t>
            </a:r>
            <a:r>
              <a:rPr kumimoji="1" lang="zh-CN" altLang="en-US" b="1" dirty="0"/>
              <a:t>只读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CB850E-31B2-FF43-A40A-BCE147884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85" y="3685500"/>
            <a:ext cx="4821115" cy="13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78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15DD21A-5B03-4847-B07F-3B8F44458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84" y="927386"/>
            <a:ext cx="2518807" cy="574183"/>
          </a:xfrm>
        </p:spPr>
        <p:txBody>
          <a:bodyPr/>
          <a:lstStyle/>
          <a:p>
            <a:r>
              <a:rPr lang="zh-CN" altLang="zh-CN" dirty="0"/>
              <a:t>敏捷页表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055B9DE-76B3-EA4A-A7E7-D4857661629F}"/>
              </a:ext>
            </a:extLst>
          </p:cNvPr>
          <p:cNvPicPr>
            <a:picLocks noGrp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031" y="0"/>
            <a:ext cx="5673969" cy="671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D2FF8C-7DC5-0142-8DCE-039993E4F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868"/>
            <a:ext cx="4388977" cy="227720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70FFA2-8D1F-924D-BC26-8BCEA7AC1B17}"/>
              </a:ext>
            </a:extLst>
          </p:cNvPr>
          <p:cNvSpPr txBox="1"/>
          <p:nvPr/>
        </p:nvSpPr>
        <p:spPr>
          <a:xfrm>
            <a:off x="0" y="418118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影子、扩展页表状态机</a:t>
            </a:r>
          </a:p>
        </p:txBody>
      </p:sp>
    </p:spTree>
    <p:extLst>
      <p:ext uri="{BB962C8B-B14F-4D97-AF65-F5344CB8AC3E}">
        <p14:creationId xmlns:p14="http://schemas.microsoft.com/office/powerpoint/2010/main" val="1188812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508727C-758E-5341-8A8A-8EC7297B2E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41872" y="1818806"/>
            <a:ext cx="8372163" cy="4921498"/>
          </a:xfrm>
        </p:spPr>
        <p:txBody>
          <a:bodyPr/>
          <a:lstStyle/>
          <a:p>
            <a:r>
              <a:rPr kumimoji="1" lang="en-US" altLang="zh-CN" dirty="0"/>
              <a:t>(a)</a:t>
            </a:r>
            <a:r>
              <a:rPr kumimoji="1" lang="zh-CN" altLang="en-US" dirty="0"/>
              <a:t> 不开启大页</a:t>
            </a:r>
            <a:endParaRPr kumimoji="1" lang="en-US" altLang="zh-CN" dirty="0"/>
          </a:p>
          <a:p>
            <a:r>
              <a:rPr kumimoji="1" lang="en-US" altLang="zh-CN" dirty="0"/>
              <a:t>(b)</a:t>
            </a:r>
            <a:r>
              <a:rPr kumimoji="1" lang="zh-CN" altLang="en-US" dirty="0"/>
              <a:t> 开启宿主机大页</a:t>
            </a:r>
            <a:endParaRPr kumimoji="1" lang="en-US" altLang="zh-CN" dirty="0"/>
          </a:p>
          <a:p>
            <a:r>
              <a:rPr kumimoji="1" lang="en-US" altLang="zh-CN" dirty="0"/>
              <a:t>B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单层抽象</a:t>
            </a:r>
            <a:endParaRPr kumimoji="1" lang="en-US" altLang="zh-CN" dirty="0"/>
          </a:p>
          <a:p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扩展页表</a:t>
            </a:r>
            <a:endParaRPr kumimoji="1" lang="en-US" altLang="zh-CN" dirty="0"/>
          </a:p>
          <a:p>
            <a:r>
              <a:rPr kumimoji="1" lang="en-US" altLang="zh-CN" dirty="0"/>
              <a:t>S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影子页表</a:t>
            </a:r>
            <a:endParaRPr kumimoji="1" lang="en-US" altLang="zh-CN" dirty="0"/>
          </a:p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敏捷页表</a:t>
            </a: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D436585-09CA-2D47-9781-7720E24C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扩展页表与影子页表的结合：敏捷页表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17CEE3-D042-8D42-A5BF-6A7EECD86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462"/>
            <a:ext cx="5122985" cy="51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01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内存访问与抽象层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</a:t>
            </a:r>
            <a:r>
              <a:rPr lang="zh-CN" altLang="en-US" sz="2400" dirty="0"/>
              <a:t>内存虚拟化源码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</a:t>
            </a:r>
            <a:r>
              <a:rPr lang="zh-CN" altLang="en-US" sz="2400" dirty="0"/>
              <a:t>内存虚拟化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内存虚拟化相关研究</a:t>
            </a:r>
          </a:p>
        </p:txBody>
      </p:sp>
    </p:spTree>
    <p:extLst>
      <p:ext uri="{BB962C8B-B14F-4D97-AF65-F5344CB8AC3E}">
        <p14:creationId xmlns:p14="http://schemas.microsoft.com/office/powerpoint/2010/main" val="1337918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972B21E-0707-9B4E-9AD7-7B41A1300C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b="1" dirty="0"/>
              <a:t>直接映射（</a:t>
            </a:r>
            <a:r>
              <a:rPr kumimoji="1" lang="en-US" altLang="zh-CN" b="1" dirty="0"/>
              <a:t>Direct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Paging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目的：优化性能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取消</a:t>
            </a:r>
            <a:r>
              <a:rPr kumimoji="1" lang="en-US" altLang="zh-CN" dirty="0"/>
              <a:t>GPA</a:t>
            </a:r>
            <a:r>
              <a:rPr kumimoji="1" lang="zh-CN" altLang="en-US" dirty="0"/>
              <a:t>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客户机直接管理</a:t>
            </a:r>
            <a:r>
              <a:rPr kumimoji="1" lang="en-US" altLang="zh-CN" dirty="0"/>
              <a:t>HPA</a:t>
            </a:r>
          </a:p>
          <a:p>
            <a:pPr lvl="1"/>
            <a:r>
              <a:rPr kumimoji="1" lang="en-US" altLang="zh-CN" dirty="0" err="1"/>
              <a:t>Hypercall</a:t>
            </a:r>
            <a:r>
              <a:rPr kumimoji="1" lang="zh-CN" altLang="en-US" dirty="0"/>
              <a:t>向宿主机申请</a:t>
            </a:r>
            <a:r>
              <a:rPr kumimoji="1" lang="en-US" altLang="zh-CN" dirty="0"/>
              <a:t>HPA</a:t>
            </a:r>
          </a:p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性能优越，</a:t>
            </a:r>
            <a:r>
              <a:rPr kumimoji="1" lang="en-US" altLang="zh-CN" dirty="0"/>
              <a:t>Guest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对</a:t>
            </a:r>
            <a:r>
              <a:rPr kumimoji="1" lang="en-US" altLang="zh-CN" dirty="0"/>
              <a:t>HPA</a:t>
            </a:r>
            <a:r>
              <a:rPr kumimoji="1" lang="zh-CN" altLang="en-US" dirty="0"/>
              <a:t>的需求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软硬件结构简单</a:t>
            </a:r>
            <a:endParaRPr kumimoji="1" lang="en-US" altLang="zh-CN" dirty="0"/>
          </a:p>
          <a:p>
            <a:r>
              <a:rPr kumimoji="1" lang="zh-CN" altLang="en-US" dirty="0"/>
              <a:t>缺点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需要修改客户机</a:t>
            </a:r>
            <a:r>
              <a:rPr kumimoji="1" lang="en-US" altLang="zh-CN" dirty="0"/>
              <a:t>OS</a:t>
            </a:r>
          </a:p>
          <a:p>
            <a:pPr lvl="1"/>
            <a:r>
              <a:rPr kumimoji="1" lang="zh-CN" altLang="en-US" dirty="0"/>
              <a:t>直接使用</a:t>
            </a:r>
            <a:r>
              <a:rPr kumimoji="1" lang="en-US" altLang="zh-CN" dirty="0"/>
              <a:t>HPA</a:t>
            </a:r>
            <a:r>
              <a:rPr kumimoji="1" lang="zh-CN" altLang="en-US" dirty="0"/>
              <a:t>，存在安全漏洞（</a:t>
            </a:r>
            <a:r>
              <a:rPr kumimoji="1" lang="en-US" altLang="zh-CN" dirty="0" err="1"/>
              <a:t>rowhammer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2CFEFB5-8072-8C4C-88E7-6A9851D6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双层抽象的优化：</a:t>
            </a:r>
            <a:r>
              <a:rPr kumimoji="1" lang="en-US" altLang="zh-CN" dirty="0"/>
              <a:t> Direct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636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ADD4885-B90D-4C40-B394-5F0D38E04C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内存热插拔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目的：扩大客户机的最大物理内存、在客户机间平衡内存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重用</a:t>
            </a:r>
            <a:r>
              <a:rPr kumimoji="1" lang="en-US" altLang="zh-CN" dirty="0"/>
              <a:t>OS</a:t>
            </a:r>
            <a:r>
              <a:rPr kumimoji="1" lang="zh-CN" altLang="en-US" dirty="0"/>
              <a:t>对内存硬件的热插拔支持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缺点：粒度大（</a:t>
            </a:r>
            <a:r>
              <a:rPr kumimoji="1" lang="en-US" altLang="zh-CN" dirty="0"/>
              <a:t>x86-64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：</a:t>
            </a:r>
            <a:r>
              <a:rPr kumimoji="1" lang="en-US" altLang="zh-CN" dirty="0"/>
              <a:t>128MiB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优点：没有内存碎片</a:t>
            </a:r>
            <a:endParaRPr kumimoji="1" lang="en-US" altLang="zh-CN" dirty="0"/>
          </a:p>
          <a:p>
            <a:r>
              <a:rPr kumimoji="1" lang="zh-CN" altLang="en-US" dirty="0"/>
              <a:t>内存气球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目的：回收客户机空闲内存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客户机使用</a:t>
            </a:r>
            <a:r>
              <a:rPr kumimoji="1" lang="en-US" altLang="zh-CN" dirty="0" err="1"/>
              <a:t>alloc_pages</a:t>
            </a:r>
            <a:r>
              <a:rPr kumimoji="1" lang="zh-CN" altLang="en-US" dirty="0"/>
              <a:t>分配客户机不使用的物理页，通过</a:t>
            </a:r>
            <a:r>
              <a:rPr kumimoji="1" lang="en-US" altLang="zh-CN" dirty="0" err="1"/>
              <a:t>Hypercall</a:t>
            </a:r>
            <a:r>
              <a:rPr kumimoji="1" lang="zh-CN" altLang="en-US" dirty="0"/>
              <a:t>返还给宿主机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优点：粒度小，获得客户机语义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缺点：造成内存碎片，且不能扩展虚拟机内存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87EF862-3B3A-B845-AF6F-FB062E85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7" y="974279"/>
            <a:ext cx="8850923" cy="574183"/>
          </a:xfrm>
        </p:spPr>
        <p:txBody>
          <a:bodyPr/>
          <a:lstStyle/>
          <a:p>
            <a:r>
              <a:rPr kumimoji="1" lang="zh-CN" altLang="en-US" dirty="0"/>
              <a:t>双层抽象的优化：内存热插拔和内存气球</a:t>
            </a:r>
          </a:p>
        </p:txBody>
      </p:sp>
    </p:spTree>
    <p:extLst>
      <p:ext uri="{BB962C8B-B14F-4D97-AF65-F5344CB8AC3E}">
        <p14:creationId xmlns:p14="http://schemas.microsoft.com/office/powerpoint/2010/main" val="3136976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内存访问与抽象层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rgbClr val="C9151E"/>
          </a:solidFill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</a:t>
            </a:r>
            <a:r>
              <a:rPr lang="zh-CN" altLang="en-US" sz="2400" dirty="0"/>
              <a:t>内存虚拟化源码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</a:t>
            </a:r>
            <a:r>
              <a:rPr lang="zh-CN" altLang="en-US" sz="2400" dirty="0"/>
              <a:t>内存虚拟化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内存虚拟化相关研究</a:t>
            </a:r>
          </a:p>
        </p:txBody>
      </p:sp>
    </p:spTree>
    <p:extLst>
      <p:ext uri="{BB962C8B-B14F-4D97-AF65-F5344CB8AC3E}">
        <p14:creationId xmlns:p14="http://schemas.microsoft.com/office/powerpoint/2010/main" val="3420993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D422A17-ABB7-A941-A190-4C46877186B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基本原理：使用</a:t>
            </a:r>
            <a:r>
              <a:rPr kumimoji="1" lang="en-US" altLang="zh-CN" dirty="0" err="1"/>
              <a:t>mmap</a:t>
            </a:r>
            <a:r>
              <a:rPr kumimoji="1" lang="zh-CN" altLang="en-US" dirty="0"/>
              <a:t>分配宿主机虚拟内存，供客户及使用</a:t>
            </a:r>
            <a:endParaRPr kumimoji="1" lang="en-US" altLang="zh-CN" dirty="0"/>
          </a:p>
          <a:p>
            <a:r>
              <a:rPr kumimoji="1" lang="zh-CN" altLang="en-US" dirty="0"/>
              <a:t>保存</a:t>
            </a:r>
            <a:r>
              <a:rPr kumimoji="1" lang="en-US" altLang="zh-CN" dirty="0" err="1"/>
              <a:t>mmap</a:t>
            </a:r>
            <a:r>
              <a:rPr kumimoji="1" lang="zh-CN" altLang="en-US" dirty="0"/>
              <a:t>返回的指针：</a:t>
            </a:r>
            <a:r>
              <a:rPr kumimoji="1" lang="en-US" altLang="zh-CN" dirty="0" err="1"/>
              <a:t>RAMBlock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ram_addr_t</a:t>
            </a:r>
            <a:r>
              <a:rPr kumimoji="1" lang="zh-CN" altLang="en-US" dirty="0"/>
              <a:t>：</a:t>
            </a:r>
            <a:r>
              <a:rPr kumimoji="1" lang="en-US" altLang="zh-CN" dirty="0"/>
              <a:t>GPA</a:t>
            </a:r>
            <a:r>
              <a:rPr kumimoji="1" lang="zh-CN" altLang="en-US" dirty="0"/>
              <a:t>类型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host</a:t>
            </a:r>
            <a:r>
              <a:rPr kumimoji="1" lang="zh-CN" altLang="en-US" dirty="0"/>
              <a:t>：</a:t>
            </a:r>
            <a:r>
              <a:rPr kumimoji="1" lang="zh-CN" altLang="en-US" b="1" dirty="0"/>
              <a:t>保存</a:t>
            </a:r>
            <a:r>
              <a:rPr kumimoji="1" lang="en-US" altLang="zh-CN" b="1" dirty="0" err="1"/>
              <a:t>mmap</a:t>
            </a:r>
            <a:r>
              <a:rPr kumimoji="1" lang="zh-CN" altLang="en-US" b="1" dirty="0"/>
              <a:t>返回指针（</a:t>
            </a:r>
            <a:r>
              <a:rPr kumimoji="1" lang="en-US" altLang="zh-CN" b="1" dirty="0"/>
              <a:t>HVA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3943D69-B205-154D-966D-133215040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1EBD87-9AE9-0544-904F-C80B03EBD05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2" y="3765788"/>
            <a:ext cx="8372162" cy="30047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722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4D167B4-B1F1-104F-B44A-3A53085F4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C3DA7739-8D2F-D84F-AD4C-81500016245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10645405"/>
              </p:ext>
            </p:extLst>
          </p:nvPr>
        </p:nvGraphicFramePr>
        <p:xfrm>
          <a:off x="494024" y="2431676"/>
          <a:ext cx="8134161" cy="3452045"/>
        </p:xfrm>
        <a:graphic>
          <a:graphicData uri="http://schemas.openxmlformats.org/drawingml/2006/table">
            <a:tbl>
              <a:tblPr firstRow="1" firstCol="1" bandRow="1"/>
              <a:tblGrid>
                <a:gridCol w="8134161">
                  <a:extLst>
                    <a:ext uri="{9D8B030D-6E8A-4147-A177-3AD203B41FA5}">
                      <a16:colId xmlns:a16="http://schemas.microsoft.com/office/drawing/2014/main" val="2694204493"/>
                    </a:ext>
                  </a:extLst>
                </a:gridCol>
              </a:tblGrid>
              <a:tr h="221021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qemu-4.1.1/include/exec/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ram_addr.h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816113"/>
                  </a:ext>
                </a:extLst>
              </a:tr>
              <a:tr h="3231024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RAMBlock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struct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mr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对应的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uint8_t *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host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宿主机虚拟地址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HVA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客户机物理地址相关数据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GPA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ram_addr_t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offset;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ram_addr_t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used_length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ram_addr_t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max_length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QLIST_ENTRY(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RAMBlock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next;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指向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ram_list.blocks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中的下一个元素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unsigned long *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bmap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脏页位图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};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510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581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9D4AA89-FB45-7B47-B3B1-AE4B3A999A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" y="1627063"/>
            <a:ext cx="4265543" cy="4921498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发出的访存指令也可访问设备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MMIO</a:t>
            </a:r>
          </a:p>
          <a:p>
            <a:r>
              <a:rPr kumimoji="1" lang="zh-CN" altLang="en-US" dirty="0"/>
              <a:t>也存在</a:t>
            </a:r>
            <a:r>
              <a:rPr kumimoji="1" lang="en-US" altLang="zh-CN" dirty="0"/>
              <a:t>PIO</a:t>
            </a:r>
            <a:r>
              <a:rPr kumimoji="1" lang="zh-CN" altLang="en-US" dirty="0"/>
              <a:t>指令，需要新的地址空间</a:t>
            </a:r>
            <a:endParaRPr kumimoji="1" lang="en-US" altLang="zh-CN" dirty="0"/>
          </a:p>
          <a:p>
            <a:r>
              <a:rPr kumimoji="1" lang="zh-CN" altLang="en-US" dirty="0"/>
              <a:t>为了模拟</a:t>
            </a:r>
            <a:r>
              <a:rPr kumimoji="1" lang="en-US" altLang="zh-CN" dirty="0"/>
              <a:t>RAM</a:t>
            </a:r>
            <a:r>
              <a:rPr kumimoji="1" lang="zh-CN" altLang="en-US" dirty="0"/>
              <a:t>和</a:t>
            </a:r>
            <a:r>
              <a:rPr kumimoji="1" lang="en-US" altLang="zh-CN" dirty="0"/>
              <a:t>MMIO</a:t>
            </a:r>
            <a:r>
              <a:rPr kumimoji="1" lang="zh-CN" altLang="en-US" dirty="0"/>
              <a:t>、</a:t>
            </a:r>
            <a:r>
              <a:rPr kumimoji="1" lang="en-US" altLang="zh-CN" dirty="0"/>
              <a:t>PIO</a:t>
            </a:r>
            <a:r>
              <a:rPr kumimoji="1" lang="zh-CN" altLang="en-US" dirty="0"/>
              <a:t>的行为，需要在</a:t>
            </a:r>
            <a:r>
              <a:rPr kumimoji="1" lang="en-US" altLang="zh-CN" dirty="0" err="1"/>
              <a:t>RAMBlock</a:t>
            </a:r>
            <a:r>
              <a:rPr kumimoji="1" lang="zh-CN" altLang="en-US" dirty="0"/>
              <a:t>上再封装一层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MemoryRegion</a:t>
            </a:r>
            <a:endParaRPr kumimoji="1" lang="en-US" altLang="zh-CN" dirty="0"/>
          </a:p>
          <a:p>
            <a:r>
              <a:rPr kumimoji="1" lang="en-US" altLang="zh-CN" dirty="0" err="1"/>
              <a:t>MemoryRegion</a:t>
            </a:r>
            <a:r>
              <a:rPr kumimoji="1" lang="zh-CN" altLang="en-US" dirty="0"/>
              <a:t>分类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MR</a:t>
            </a:r>
          </a:p>
          <a:p>
            <a:pPr lvl="1"/>
            <a:r>
              <a:rPr kumimoji="1" lang="en-US" altLang="zh-CN" dirty="0"/>
              <a:t>MMIO</a:t>
            </a:r>
            <a:r>
              <a:rPr kumimoji="1" lang="zh-CN" altLang="en-US" dirty="0"/>
              <a:t> </a:t>
            </a:r>
            <a:r>
              <a:rPr kumimoji="1" lang="en-US" altLang="zh-CN" dirty="0"/>
              <a:t>MR</a:t>
            </a:r>
          </a:p>
          <a:p>
            <a:pPr lvl="1"/>
            <a:r>
              <a:rPr kumimoji="1" lang="en-US" altLang="zh-CN" dirty="0"/>
              <a:t>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MR</a:t>
            </a:r>
          </a:p>
          <a:p>
            <a:pPr lvl="1"/>
            <a:r>
              <a:rPr kumimoji="1" lang="zh-CN" altLang="en-US" dirty="0"/>
              <a:t>别名</a:t>
            </a:r>
            <a:r>
              <a:rPr kumimoji="1" lang="en-US" altLang="zh-CN" dirty="0"/>
              <a:t>MR</a:t>
            </a:r>
          </a:p>
          <a:p>
            <a:pPr lvl="1"/>
            <a:r>
              <a:rPr kumimoji="1" lang="zh-CN" altLang="en-US" dirty="0"/>
              <a:t>容器</a:t>
            </a:r>
            <a:r>
              <a:rPr kumimoji="1" lang="en-US" altLang="zh-CN" dirty="0"/>
              <a:t>MR</a:t>
            </a:r>
          </a:p>
          <a:p>
            <a:pPr lvl="1"/>
            <a:r>
              <a:rPr kumimoji="1" lang="en-US" altLang="zh-CN" dirty="0"/>
              <a:t>...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D16B5A8-3837-B447-ABAB-755E2053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837228"/>
            <a:ext cx="8372163" cy="574183"/>
          </a:xfrm>
        </p:spPr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91DF5C-6E81-DD4B-818D-B6588CB69AF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738" y="3704492"/>
            <a:ext cx="5111260" cy="30597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5110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93547982-9C5A-BC45-881E-5978FAA77DF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00959795"/>
              </p:ext>
            </p:extLst>
          </p:nvPr>
        </p:nvGraphicFramePr>
        <p:xfrm>
          <a:off x="297995" y="2232569"/>
          <a:ext cx="8548009" cy="3730062"/>
        </p:xfrm>
        <a:graphic>
          <a:graphicData uri="http://schemas.openxmlformats.org/drawingml/2006/table">
            <a:tbl>
              <a:tblPr firstRow="1" firstCol="1" bandRow="1"/>
              <a:tblGrid>
                <a:gridCol w="8548009">
                  <a:extLst>
                    <a:ext uri="{9D8B030D-6E8A-4147-A177-3AD203B41FA5}">
                      <a16:colId xmlns:a16="http://schemas.microsoft.com/office/drawing/2014/main" val="1386761381"/>
                    </a:ext>
                  </a:extLst>
                </a:gridCol>
              </a:tblGrid>
              <a:tr h="144417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qemu-4.1.1/include/exec/memory.h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5746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980779"/>
                  </a:ext>
                </a:extLst>
              </a:tr>
              <a:tr h="351721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bool ram;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是否是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RAMBlock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ram_block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对应的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RB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const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MemoryRegionOps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ops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回调函数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*container, *alias; // 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指向容器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MR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、别名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MR</a:t>
                      </a: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altLang="zh-CN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…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MemoryRegionOps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uint64_t (*read)(void *opaque,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hwaddr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unsigned size);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uint64_t (*write)(void *opaque,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hwaddr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uint64_t data, unsigned size);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5746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694084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9F9D07A0-A818-3D44-8048-CCF7B257D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</p:spTree>
    <p:extLst>
      <p:ext uri="{BB962C8B-B14F-4D97-AF65-F5344CB8AC3E}">
        <p14:creationId xmlns:p14="http://schemas.microsoft.com/office/powerpoint/2010/main" val="670802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267070E-D3D2-8142-B7D5-6AD45DE3160C}"/>
              </a:ext>
            </a:extLst>
          </p:cNvPr>
          <p:cNvPicPr>
            <a:picLocks noGrp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3" y="832338"/>
            <a:ext cx="7209693" cy="58048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25D11C81-7A4F-314B-AA40-C9D5DA7B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MR</a:t>
            </a:r>
            <a:r>
              <a:rPr lang="zh-CN" altLang="en-US" dirty="0"/>
              <a:t>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DD34CC-508F-454B-98C8-EABA897B1222}"/>
              </a:ext>
            </a:extLst>
          </p:cNvPr>
          <p:cNvSpPr txBox="1"/>
          <p:nvPr/>
        </p:nvSpPr>
        <p:spPr>
          <a:xfrm>
            <a:off x="6389076" y="1946031"/>
            <a:ext cx="3165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树状结构</a:t>
            </a:r>
            <a:endParaRPr kumimoji="1" lang="en-US" altLang="zh-CN" b="1" dirty="0"/>
          </a:p>
          <a:p>
            <a:r>
              <a:rPr kumimoji="1" lang="zh-CN" altLang="en-US" b="1" dirty="0"/>
              <a:t>模拟总线、内存控制器</a:t>
            </a:r>
          </a:p>
        </p:txBody>
      </p:sp>
    </p:spTree>
    <p:extLst>
      <p:ext uri="{BB962C8B-B14F-4D97-AF65-F5344CB8AC3E}">
        <p14:creationId xmlns:p14="http://schemas.microsoft.com/office/powerpoint/2010/main" val="409385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F34E6EC-3FAD-B64A-B74D-0A2E06AF3A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需要</a:t>
            </a:r>
            <a:r>
              <a:rPr kumimoji="1" lang="zh-CN" altLang="en-US" b="1" dirty="0"/>
              <a:t>区分</a:t>
            </a:r>
            <a:r>
              <a:rPr kumimoji="1" lang="en-US" altLang="zh-CN" b="1" dirty="0"/>
              <a:t>MMIO</a:t>
            </a:r>
            <a:r>
              <a:rPr kumimoji="1" lang="zh-CN" altLang="en-US" b="1" dirty="0"/>
              <a:t>、</a:t>
            </a:r>
            <a:r>
              <a:rPr kumimoji="1" lang="en-US" altLang="zh-CN" b="1" dirty="0"/>
              <a:t>RAM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vs.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PIO</a:t>
            </a:r>
            <a:r>
              <a:rPr kumimoji="1" lang="zh-CN" altLang="en-US" dirty="0"/>
              <a:t>的地址空间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MemoryRegion</a:t>
            </a:r>
            <a:r>
              <a:rPr kumimoji="1" lang="zh-CN" altLang="en-US" dirty="0"/>
              <a:t>树的基础上进一步封装</a:t>
            </a:r>
            <a:endParaRPr kumimoji="1" lang="en-US" altLang="zh-CN" dirty="0"/>
          </a:p>
          <a:p>
            <a:r>
              <a:rPr kumimoji="1" lang="en-US" altLang="zh-CN" dirty="0" err="1"/>
              <a:t>AddressSpace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1DFE200-9CA0-B742-AFB2-7200BC12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9498060-FE5D-1942-B8CE-3C9602A3D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394583"/>
              </p:ext>
            </p:extLst>
          </p:nvPr>
        </p:nvGraphicFramePr>
        <p:xfrm>
          <a:off x="494024" y="3429000"/>
          <a:ext cx="7594899" cy="2831123"/>
        </p:xfrm>
        <a:graphic>
          <a:graphicData uri="http://schemas.openxmlformats.org/drawingml/2006/table">
            <a:tbl>
              <a:tblPr firstRow="1" firstCol="1" bandRow="1"/>
              <a:tblGrid>
                <a:gridCol w="7594899">
                  <a:extLst>
                    <a:ext uri="{9D8B030D-6E8A-4147-A177-3AD203B41FA5}">
                      <a16:colId xmlns:a16="http://schemas.microsoft.com/office/drawing/2014/main" val="4113524518"/>
                    </a:ext>
                  </a:extLst>
                </a:gridCol>
              </a:tblGrid>
              <a:tr h="216886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qemu-4.1.1/include/exec/memory.h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60295"/>
                  </a:ext>
                </a:extLst>
              </a:tr>
              <a:tr h="2614237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AddressSpace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: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描述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hwaddr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到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的映射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AddressSpace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9235" algn="just">
                        <a:lnSpc>
                          <a:spcPts val="1575"/>
                        </a:lnSpc>
                      </a:pP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*root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根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当前的扁平视图，在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address_space_update_topology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时作为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old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比较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FlatView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current_map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	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228600"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listener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链表，在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MR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树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root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的拓扑结构被更改时调用，按照优先级排列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QTAILQ_HEAD(,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MemoryListener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listeners;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QTAILQ_ENTRY(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AddressSpace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address_spaces_link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全局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AS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链表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874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674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1BEBD33-AE0A-3549-9924-AC9917E4B01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 err="1"/>
              <a:t>AddressSpace</a:t>
            </a:r>
            <a:r>
              <a:rPr kumimoji="1" lang="zh-CN" altLang="en-US" dirty="0"/>
              <a:t>的任务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b="1" dirty="0"/>
              <a:t>树状结构转化为线性结构 </a:t>
            </a:r>
            <a:r>
              <a:rPr kumimoji="1" lang="en-US" altLang="zh-CN" b="1" dirty="0"/>
              <a:t>(</a:t>
            </a:r>
            <a:r>
              <a:rPr kumimoji="1" lang="en-US" altLang="zh-CN" b="1" dirty="0" err="1"/>
              <a:t>current_map</a:t>
            </a:r>
            <a:r>
              <a:rPr kumimoji="1" lang="en-US" altLang="zh-CN" b="1" dirty="0"/>
              <a:t>)</a:t>
            </a:r>
          </a:p>
          <a:p>
            <a:pPr lvl="1"/>
            <a:r>
              <a:rPr kumimoji="1" lang="zh-CN" altLang="en-US" dirty="0"/>
              <a:t>目的：方便内存向</a:t>
            </a:r>
            <a:r>
              <a:rPr kumimoji="1" lang="en-US" altLang="zh-CN" dirty="0"/>
              <a:t>KVM</a:t>
            </a:r>
            <a:r>
              <a:rPr kumimoji="1" lang="zh-CN" altLang="en-US" dirty="0"/>
              <a:t>进行注册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b="1" dirty="0"/>
              <a:t>给定一个</a:t>
            </a:r>
            <a:r>
              <a:rPr kumimoji="1" lang="en-US" altLang="zh-CN" b="1" dirty="0" err="1"/>
              <a:t>hwaddr</a:t>
            </a:r>
            <a:r>
              <a:rPr kumimoji="1" lang="zh-CN" altLang="en-US" b="1" dirty="0"/>
              <a:t>（</a:t>
            </a:r>
            <a:r>
              <a:rPr kumimoji="1" lang="en-US" altLang="zh-CN" b="1" dirty="0"/>
              <a:t>GPA</a:t>
            </a:r>
            <a:r>
              <a:rPr kumimoji="1" lang="zh-CN" altLang="en-US" b="1" dirty="0"/>
              <a:t>），迅速找到对应的</a:t>
            </a:r>
            <a:r>
              <a:rPr kumimoji="1" lang="en-US" altLang="zh-CN" b="1" dirty="0" err="1"/>
              <a:t>MemoryRegion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</a:t>
            </a:r>
            <a:r>
              <a:rPr kumimoji="1" lang="en-US" altLang="zh-CN" b="1" dirty="0" err="1"/>
              <a:t>current_map</a:t>
            </a:r>
            <a:r>
              <a:rPr kumimoji="1" lang="en-US" altLang="zh-CN" b="1" dirty="0"/>
              <a:t>)</a:t>
            </a:r>
          </a:p>
          <a:p>
            <a:pPr lvl="1"/>
            <a:r>
              <a:rPr kumimoji="1" lang="zh-CN" altLang="en-US" dirty="0"/>
              <a:t>目的：方面</a:t>
            </a:r>
            <a:r>
              <a:rPr kumimoji="1" lang="en-US" altLang="zh-CN" dirty="0"/>
              <a:t>QEMU</a:t>
            </a:r>
            <a:r>
              <a:rPr kumimoji="1" lang="zh-CN" altLang="en-US" dirty="0"/>
              <a:t>进行设备模拟</a:t>
            </a:r>
            <a:endParaRPr kumimoji="1" lang="en-US" altLang="zh-CN" dirty="0"/>
          </a:p>
          <a:p>
            <a:r>
              <a:rPr kumimoji="1" lang="en-US" altLang="zh-CN" dirty="0"/>
              <a:t>MMIO</a:t>
            </a:r>
            <a:r>
              <a:rPr kumimoji="1" lang="zh-CN" altLang="en-US" dirty="0"/>
              <a:t>和</a:t>
            </a:r>
            <a:r>
              <a:rPr kumimoji="1" lang="en-US" altLang="zh-CN" dirty="0"/>
              <a:t>RAM</a:t>
            </a:r>
            <a:r>
              <a:rPr kumimoji="1" lang="zh-CN" altLang="en-US" dirty="0"/>
              <a:t>地址空间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address_space_memory</a:t>
            </a:r>
            <a:r>
              <a:rPr kumimoji="1" lang="zh-CN" altLang="en-US" dirty="0"/>
              <a:t> 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system_memory</a:t>
            </a:r>
            <a:r>
              <a:rPr kumimoji="1" lang="zh-CN" altLang="en-US" dirty="0"/>
              <a:t>为树根</a:t>
            </a:r>
            <a:endParaRPr kumimoji="1" lang="en-US" altLang="zh-CN" dirty="0"/>
          </a:p>
          <a:p>
            <a:r>
              <a:rPr kumimoji="1" lang="en-US" altLang="zh-CN" dirty="0"/>
              <a:t>PIO</a:t>
            </a:r>
            <a:r>
              <a:rPr kumimoji="1" lang="zh-CN" altLang="en-US" dirty="0"/>
              <a:t>地址空间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address_space_io</a:t>
            </a:r>
            <a:r>
              <a:rPr kumimoji="1" lang="en-US" altLang="zh-CN" dirty="0"/>
              <a:t> →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system_io</a:t>
            </a:r>
            <a:r>
              <a:rPr kumimoji="1" lang="zh-CN" altLang="en-US" dirty="0"/>
              <a:t>为树根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详见</a:t>
            </a:r>
            <a:r>
              <a:rPr kumimoji="1" lang="en-US" altLang="zh-CN" b="1" dirty="0">
                <a:solidFill>
                  <a:srgbClr val="FF0000"/>
                </a:solidFill>
              </a:rPr>
              <a:t>QEMU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v4.1.1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46C9706-00D7-8C40-9DFA-13E0F3BC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</p:spTree>
    <p:extLst>
      <p:ext uri="{BB962C8B-B14F-4D97-AF65-F5344CB8AC3E}">
        <p14:creationId xmlns:p14="http://schemas.microsoft.com/office/powerpoint/2010/main" val="4207994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内存访问与抽象层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</a:t>
            </a:r>
            <a:r>
              <a:rPr lang="zh-CN" altLang="en-US" sz="2400" dirty="0"/>
              <a:t>内存虚拟化源码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</a:t>
            </a:r>
            <a:r>
              <a:rPr lang="zh-CN" altLang="en-US" sz="2400" dirty="0"/>
              <a:t>内存虚拟化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内存虚拟化相关研究</a:t>
            </a:r>
          </a:p>
        </p:txBody>
      </p:sp>
    </p:spTree>
    <p:extLst>
      <p:ext uri="{BB962C8B-B14F-4D97-AF65-F5344CB8AC3E}">
        <p14:creationId xmlns:p14="http://schemas.microsoft.com/office/powerpoint/2010/main" val="2088121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891DAC63-917B-3045-B64B-45052390EB7E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89427566"/>
              </p:ext>
            </p:extLst>
          </p:nvPr>
        </p:nvGraphicFramePr>
        <p:xfrm>
          <a:off x="494024" y="1819433"/>
          <a:ext cx="8286561" cy="3662490"/>
        </p:xfrm>
        <a:graphic>
          <a:graphicData uri="http://schemas.openxmlformats.org/drawingml/2006/table">
            <a:tbl>
              <a:tblPr firstRow="1" firstCol="1" bandRow="1"/>
              <a:tblGrid>
                <a:gridCol w="8286561">
                  <a:extLst>
                    <a:ext uri="{9D8B030D-6E8A-4147-A177-3AD203B41FA5}">
                      <a16:colId xmlns:a16="http://schemas.microsoft.com/office/drawing/2014/main" val="3071552547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qemu-4.1.1/include/exec/memory.h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56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address_space_init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: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用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MR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树根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root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初始化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AS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，名称为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name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void 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address_space_init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AddressSpace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*as,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MemoryRegion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*root,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			const char *name);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address_space_rw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: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读写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AS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，位置为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，数据位置为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buf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，长度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len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，其他参数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attr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MemTxResult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address_space_rw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AddressSpace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*as,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hwaddr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                  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MemTxAttrs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attrs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uint8_t *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buf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                  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hwaddr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len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bool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is_write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endParaRPr lang="en-US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address_space_map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: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将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AS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的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ourier New" panose="02070309020205020404" pitchFamily="49" charset="0"/>
                        </a:rPr>
                        <a:t> 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ourier New" panose="02070309020205020404" pitchFamily="49" charset="0"/>
                        </a:rPr>
                        <a:t>[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ourier New" panose="02070309020205020404" pitchFamily="49" charset="0"/>
                        </a:rPr>
                        <a:t>addr,addr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ourier New" panose="02070309020205020404" pitchFamily="49" charset="0"/>
                        </a:rPr>
                        <a:t>+*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ourier New" panose="02070309020205020404" pitchFamily="49" charset="0"/>
                        </a:rPr>
                        <a:t>plen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ourier New" panose="02070309020205020404" pitchFamily="49" charset="0"/>
                        </a:rPr>
                        <a:t>)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段映射到一个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HVA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处，并返回该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HVA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void *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address_space_map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AddressSpace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*as,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hwaddr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             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hwaddr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plen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bool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is_write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MemTxAttrs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attrs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endParaRPr lang="en-US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820478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4D69625A-48CD-F94D-A63D-128A99461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</p:spTree>
    <p:extLst>
      <p:ext uri="{BB962C8B-B14F-4D97-AF65-F5344CB8AC3E}">
        <p14:creationId xmlns:p14="http://schemas.microsoft.com/office/powerpoint/2010/main" val="3662607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41D53AE-AFAE-2347-AF7C-3BC41AB1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内存数据结构：自底向上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537AD9E-61EF-B946-90AA-B77A6D9194E0}"/>
              </a:ext>
            </a:extLst>
          </p:cNvPr>
          <p:cNvPicPr>
            <a:picLocks noGrp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958" y="1697648"/>
            <a:ext cx="6414294" cy="4921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3085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DB40F91-9AE1-8C49-93EC-35185CF1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内存实验：打印</a:t>
            </a:r>
            <a:r>
              <a:rPr kumimoji="1" lang="en-US" altLang="zh-CN" dirty="0"/>
              <a:t>MR</a:t>
            </a:r>
            <a:r>
              <a:rPr kumimoji="1" lang="zh-CN" altLang="en-US" dirty="0"/>
              <a:t>树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26CA9449-EE49-7D44-A25E-C7C3F4478EC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44694827"/>
              </p:ext>
            </p:extLst>
          </p:nvPr>
        </p:nvGraphicFramePr>
        <p:xfrm>
          <a:off x="1162974" y="2323526"/>
          <a:ext cx="7034262" cy="2658782"/>
        </p:xfrm>
        <a:graphic>
          <a:graphicData uri="http://schemas.openxmlformats.org/drawingml/2006/table">
            <a:tbl>
              <a:tblPr firstRow="1" firstCol="1" bandRow="1"/>
              <a:tblGrid>
                <a:gridCol w="7034262">
                  <a:extLst>
                    <a:ext uri="{9D8B030D-6E8A-4147-A177-3AD203B41FA5}">
                      <a16:colId xmlns:a16="http://schemas.microsoft.com/office/drawing/2014/main" val="23907367"/>
                    </a:ext>
                  </a:extLst>
                </a:gridCol>
              </a:tblGrid>
              <a:tr h="230272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Physical Machine Terminal 1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758078"/>
                  </a:ext>
                </a:extLst>
              </a:tr>
              <a:tr h="242851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sudo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./qemu-4.1.1/x86_64-softmmu/qemu-system-x86_64 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-m 4096 -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smp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2 -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cpu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host 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--enable-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-monitor 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stdio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numa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node,cpus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=0 -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numa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node,cpus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=1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QEMU 4.1.1 monitor - type 'help' for more information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qemu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VNC server running on 127.0.0.1:5900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qemu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</a:t>
                      </a:r>
                      <a:r>
                        <a:rPr lang="zh-CN" altLang="en-US" sz="16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600" b="1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info </a:t>
                      </a:r>
                      <a:r>
                        <a:rPr lang="en-US" altLang="zh-CN" sz="1600" b="1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mtree</a:t>
                      </a:r>
                      <a:r>
                        <a:rPr lang="zh-CN" altLang="zh-CN" sz="1600" dirty="0">
                          <a:effectLst/>
                        </a:rPr>
                        <a:t> 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54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71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46A0DF2-9B7B-BB4A-BE91-860474CAB47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2" y="1685925"/>
            <a:ext cx="7737016" cy="492125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B364C4BA-BE55-6548-978E-18451FEF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内存实验：打印</a:t>
            </a:r>
            <a:r>
              <a:rPr kumimoji="1" lang="en-US" altLang="zh-CN" dirty="0"/>
              <a:t>MR</a:t>
            </a:r>
            <a:r>
              <a:rPr kumimoji="1" lang="zh-CN" altLang="en-US" dirty="0"/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430894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364C4BA-BE55-6548-978E-18451FEF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QEMU</a:t>
            </a:r>
            <a:r>
              <a:rPr kumimoji="1" lang="zh-CN" altLang="en-US" dirty="0"/>
              <a:t>内存实验：打印</a:t>
            </a:r>
            <a:r>
              <a:rPr kumimoji="1" lang="en-US" altLang="zh-CN" dirty="0"/>
              <a:t>MR</a:t>
            </a:r>
            <a:r>
              <a:rPr kumimoji="1" lang="zh-CN" altLang="en-US" dirty="0"/>
              <a:t>树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E1EAFB-0538-A145-AC17-BE8D4BF02E4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749DD4D-96DF-3E44-98CB-B8084AE13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47" y="1685678"/>
            <a:ext cx="6141305" cy="49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374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0F57BA9-F3BA-1548-8633-F8346FD849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作用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提供</a:t>
            </a:r>
            <a:r>
              <a:rPr kumimoji="1" lang="en-US" altLang="zh-CN" dirty="0" err="1"/>
              <a:t>ioctl</a:t>
            </a:r>
            <a:r>
              <a:rPr kumimoji="1" lang="zh-CN" altLang="en-US" dirty="0"/>
              <a:t>系统调用接口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添加一段内存到</a:t>
            </a:r>
            <a:r>
              <a:rPr kumimoji="1" lang="en-US" altLang="zh-CN" dirty="0"/>
              <a:t>KVM</a:t>
            </a:r>
            <a:r>
              <a:rPr kumimoji="1" lang="zh-CN" altLang="en-US" dirty="0"/>
              <a:t>中</a:t>
            </a:r>
            <a:endParaRPr kumimoji="1" lang="en-US" altLang="zh-CN" dirty="0"/>
          </a:p>
          <a:p>
            <a:pPr lvl="2"/>
            <a:r>
              <a:rPr kumimoji="1" lang="en-US" altLang="zh-CN" sz="1800" b="1" dirty="0" err="1"/>
              <a:t>kvm_userspace_memory_region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(QEMU)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→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 err="1"/>
              <a:t>kvm_memory_slot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(KVM)</a:t>
            </a:r>
          </a:p>
          <a:p>
            <a:pPr lvl="1"/>
            <a:r>
              <a:rPr kumimoji="1" lang="zh-CN" altLang="en-US" dirty="0"/>
              <a:t>维护</a:t>
            </a:r>
            <a:r>
              <a:rPr kumimoji="1" lang="en-US" altLang="zh-CN" dirty="0"/>
              <a:t>EPT</a:t>
            </a:r>
            <a:r>
              <a:rPr kumimoji="1" lang="zh-CN" altLang="en-US" dirty="0"/>
              <a:t>，填入</a:t>
            </a:r>
            <a:r>
              <a:rPr kumimoji="1" lang="en-US" altLang="zh-CN" dirty="0"/>
              <a:t>EPTP</a:t>
            </a:r>
            <a:r>
              <a:rPr kumimoji="1" lang="zh-CN" altLang="en-US" dirty="0"/>
              <a:t>中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5D06868-DD30-B541-86BA-2CCC9F54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</a:t>
            </a:r>
            <a:r>
              <a:rPr kumimoji="1" lang="en-US" altLang="zh-CN" dirty="0"/>
              <a:t>QEMU</a:t>
            </a:r>
            <a:r>
              <a:rPr kumimoji="1" lang="zh-CN" altLang="en-US" dirty="0"/>
              <a:t>到</a:t>
            </a:r>
            <a:r>
              <a:rPr kumimoji="1" lang="en-US" altLang="zh-CN" dirty="0"/>
              <a:t>KVM</a:t>
            </a:r>
            <a:r>
              <a:rPr kumimoji="1" lang="zh-CN" altLang="en-US" dirty="0"/>
              <a:t>：注册</a:t>
            </a:r>
            <a:r>
              <a:rPr kumimoji="1" lang="en-US" altLang="zh-CN" dirty="0" err="1"/>
              <a:t>memslot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E9CBEE2-578B-5341-8E10-D1865C374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87350"/>
              </p:ext>
            </p:extLst>
          </p:nvPr>
        </p:nvGraphicFramePr>
        <p:xfrm>
          <a:off x="494024" y="3873659"/>
          <a:ext cx="7943534" cy="2430399"/>
        </p:xfrm>
        <a:graphic>
          <a:graphicData uri="http://schemas.openxmlformats.org/drawingml/2006/table">
            <a:tbl>
              <a:tblPr firstRow="1" firstCol="1" bandRow="1"/>
              <a:tblGrid>
                <a:gridCol w="7943534">
                  <a:extLst>
                    <a:ext uri="{9D8B030D-6E8A-4147-A177-3AD203B41FA5}">
                      <a16:colId xmlns:a16="http://schemas.microsoft.com/office/drawing/2014/main" val="3611686891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linux-4.19.0/include/linux/kvm_host.h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756654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kvm_memory_slot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gfn_t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base_gfn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起始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GFN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unsigned long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npages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slot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的大小，单位是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4KB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的页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unsigned long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userspace_addr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起始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HVA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};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kvm_memslots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kvm_memory_slot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memslots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[KVM_MEM_SLOTS_NUM];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};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struct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kvm_memslots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__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rcu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memslots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[KVM_ADDRESS_SPACE_NUM]; // 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两个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AS</a:t>
                      </a:r>
                      <a:b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</a:b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831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7547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F858DF5-B3F9-9F4D-BCC8-2637DCD20C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为每个</a:t>
            </a:r>
            <a:r>
              <a:rPr kumimoji="1" lang="en-US" altLang="zh-CN" dirty="0"/>
              <a:t>vCPU</a:t>
            </a:r>
            <a:r>
              <a:rPr kumimoji="1" lang="zh-CN" altLang="en-US" dirty="0"/>
              <a:t>维护一个虚拟</a:t>
            </a:r>
            <a:r>
              <a:rPr kumimoji="1" lang="en-US" altLang="zh-CN" dirty="0"/>
              <a:t>MMU</a:t>
            </a:r>
          </a:p>
          <a:p>
            <a:r>
              <a:rPr kumimoji="1" lang="zh-CN" altLang="en-US" dirty="0"/>
              <a:t>虚拟</a:t>
            </a:r>
            <a:r>
              <a:rPr kumimoji="1" lang="en-US" altLang="zh-CN" dirty="0"/>
              <a:t>MMU</a:t>
            </a:r>
          </a:p>
          <a:p>
            <a:pPr lvl="1"/>
            <a:r>
              <a:rPr kumimoji="1" lang="zh-CN" altLang="en-US" dirty="0"/>
              <a:t>维护所有</a:t>
            </a:r>
            <a:r>
              <a:rPr kumimoji="1" lang="en-US" altLang="zh-CN" dirty="0"/>
              <a:t>EPT</a:t>
            </a:r>
            <a:r>
              <a:rPr kumimoji="1" lang="zh-CN" altLang="en-US" dirty="0"/>
              <a:t>页表页</a:t>
            </a:r>
            <a:endParaRPr kumimoji="1" lang="en-US" altLang="zh-CN" dirty="0"/>
          </a:p>
          <a:p>
            <a:pPr lvl="2"/>
            <a:r>
              <a:rPr kumimoji="1" lang="en-US" altLang="zh-CN" sz="1800" dirty="0"/>
              <a:t>struct</a:t>
            </a:r>
            <a:r>
              <a:rPr kumimoji="1" lang="zh-CN" altLang="en-US" sz="1800" dirty="0"/>
              <a:t> </a:t>
            </a:r>
            <a:r>
              <a:rPr kumimoji="1" lang="en-US" altLang="zh-CN" sz="1800" dirty="0" err="1"/>
              <a:t>kvm_mmu_page</a:t>
            </a:r>
            <a:r>
              <a:rPr kumimoji="1" lang="zh-CN" altLang="en-US" sz="1800" dirty="0"/>
              <a:t>维护</a:t>
            </a:r>
            <a:r>
              <a:rPr kumimoji="1" lang="en-US" altLang="zh-CN" sz="1800" dirty="0"/>
              <a:t>EPT</a:t>
            </a:r>
            <a:r>
              <a:rPr kumimoji="1" lang="zh-CN" altLang="en-US" sz="1800" dirty="0"/>
              <a:t>页表页信息</a:t>
            </a:r>
            <a:endParaRPr kumimoji="1" lang="en-US" altLang="zh-CN" sz="1800" dirty="0"/>
          </a:p>
          <a:p>
            <a:pPr lvl="2"/>
            <a:r>
              <a:rPr kumimoji="1" lang="en-US" altLang="zh-CN" sz="1800" dirty="0"/>
              <a:t>Root</a:t>
            </a:r>
            <a:r>
              <a:rPr kumimoji="1" lang="zh-CN" altLang="en-US" sz="1800" dirty="0"/>
              <a:t>保存</a:t>
            </a:r>
            <a:r>
              <a:rPr kumimoji="1" lang="en-US" altLang="zh-CN" sz="1800" dirty="0"/>
              <a:t>EPT</a:t>
            </a:r>
            <a:r>
              <a:rPr kumimoji="1" lang="zh-CN" altLang="en-US" sz="1800" dirty="0"/>
              <a:t>起始地址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维护</a:t>
            </a:r>
            <a:r>
              <a:rPr kumimoji="1" lang="en-US" altLang="zh-CN" sz="1800" dirty="0"/>
              <a:t>EPT</a:t>
            </a:r>
            <a:r>
              <a:rPr kumimoji="1" lang="zh-CN" altLang="en-US" sz="1800" dirty="0"/>
              <a:t>页表页缓存池，分配</a:t>
            </a:r>
            <a:r>
              <a:rPr kumimoji="1" lang="en-US" altLang="zh-CN" sz="1800" dirty="0"/>
              <a:t>EPT</a:t>
            </a:r>
            <a:r>
              <a:rPr kumimoji="1" lang="zh-CN" altLang="en-US" sz="1800" dirty="0"/>
              <a:t>页时能快速完成分配</a:t>
            </a:r>
            <a:endParaRPr kumimoji="1" lang="en-US" altLang="zh-CN" sz="1800" dirty="0"/>
          </a:p>
          <a:p>
            <a:pPr lvl="1"/>
            <a:r>
              <a:rPr kumimoji="1" lang="zh-CN" altLang="en-US" dirty="0"/>
              <a:t>处理</a:t>
            </a:r>
            <a:r>
              <a:rPr kumimoji="1" lang="en-US" altLang="zh-CN" dirty="0"/>
              <a:t>EPT</a:t>
            </a:r>
            <a:r>
              <a:rPr kumimoji="1" lang="zh-CN" altLang="en-US" dirty="0"/>
              <a:t>缺页</a:t>
            </a:r>
            <a:endParaRPr kumimoji="1" lang="en-US" altLang="zh-CN" dirty="0"/>
          </a:p>
          <a:p>
            <a:pPr lvl="2"/>
            <a:r>
              <a:rPr kumimoji="1" lang="en-US" altLang="zh-CN" sz="1800" dirty="0" err="1"/>
              <a:t>mmu</a:t>
            </a:r>
            <a:r>
              <a:rPr kumimoji="1" lang="en-US" altLang="zh-CN" sz="1800" dirty="0"/>
              <a:t>-&gt;</a:t>
            </a:r>
            <a:r>
              <a:rPr kumimoji="1" lang="en-US" altLang="zh-CN" sz="1800" dirty="0" err="1"/>
              <a:t>page_fault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=</a:t>
            </a:r>
            <a:r>
              <a:rPr kumimoji="1" lang="zh-CN" altLang="en-US" sz="1800" dirty="0"/>
              <a:t> </a:t>
            </a:r>
            <a:r>
              <a:rPr kumimoji="1" lang="en-US" altLang="zh-CN" sz="1800" dirty="0" err="1"/>
              <a:t>tdp_page_fault</a:t>
            </a:r>
            <a:endParaRPr kumimoji="1" lang="en-US" altLang="zh-CN" sz="1800" dirty="0"/>
          </a:p>
          <a:p>
            <a:pPr lvl="2"/>
            <a:endParaRPr kumimoji="1" lang="en-US" altLang="zh-CN" sz="1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0CBE744-F147-5141-A5C5-7664BDA5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维护</a:t>
            </a:r>
            <a:r>
              <a:rPr kumimoji="1" lang="en-US" altLang="zh-CN" dirty="0"/>
              <a:t>EPT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2032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2664BB2-601A-2B4E-8907-C96EB63D48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6DD3FB7-0193-984C-86D3-BF32EE7C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944F8C-7C6B-7649-9FF3-CE27494EE29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041" y="46892"/>
            <a:ext cx="6105281" cy="6764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008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1ABAF81-E645-7041-B254-13E29096F7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为每个</a:t>
            </a:r>
            <a:r>
              <a:rPr kumimoji="1" lang="en-US" altLang="zh-CN" dirty="0"/>
              <a:t>EPT</a:t>
            </a:r>
            <a:r>
              <a:rPr kumimoji="1" lang="zh-CN" altLang="en-US" dirty="0"/>
              <a:t>页表页维护元数据</a:t>
            </a:r>
            <a:endParaRPr kumimoji="1" lang="en-US" altLang="zh-CN" dirty="0"/>
          </a:p>
          <a:p>
            <a:r>
              <a:rPr kumimoji="1" lang="zh-CN" altLang="en-US" dirty="0"/>
              <a:t>目的：方便</a:t>
            </a:r>
            <a:r>
              <a:rPr kumimoji="1" lang="en-US" altLang="zh-CN" dirty="0"/>
              <a:t>KVM</a:t>
            </a:r>
            <a:r>
              <a:rPr kumimoji="1" lang="zh-CN" altLang="en-US" dirty="0"/>
              <a:t>软件查找</a:t>
            </a:r>
            <a:r>
              <a:rPr kumimoji="1" lang="en-US" altLang="zh-CN" dirty="0"/>
              <a:t>EPT</a:t>
            </a:r>
            <a:r>
              <a:rPr kumimoji="1" lang="zh-CN" altLang="en-US" dirty="0"/>
              <a:t>页表页、修改</a:t>
            </a:r>
            <a:r>
              <a:rPr kumimoji="1" lang="en-US" altLang="zh-CN" dirty="0"/>
              <a:t>EPT</a:t>
            </a:r>
            <a:r>
              <a:rPr kumimoji="1" lang="zh-CN" altLang="en-US" dirty="0"/>
              <a:t>页表页</a:t>
            </a:r>
            <a:endParaRPr kumimoji="1" lang="en-US" altLang="zh-CN" dirty="0"/>
          </a:p>
          <a:p>
            <a:r>
              <a:rPr kumimoji="1" lang="en-US" altLang="zh-CN" dirty="0"/>
              <a:t>struct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kvm_mmu_page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spt</a:t>
            </a:r>
            <a:r>
              <a:rPr kumimoji="1" lang="en-US" altLang="zh-CN" dirty="0"/>
              <a:t>:</a:t>
            </a:r>
            <a:r>
              <a:rPr kumimoji="1" lang="zh-CN" altLang="en-US" dirty="0"/>
              <a:t> 该</a:t>
            </a:r>
            <a:r>
              <a:rPr kumimoji="1" lang="en-US" altLang="zh-CN" dirty="0"/>
              <a:t>EPT</a:t>
            </a:r>
            <a:r>
              <a:rPr kumimoji="1" lang="zh-CN" altLang="en-US" dirty="0"/>
              <a:t>页表页的</a:t>
            </a:r>
            <a:r>
              <a:rPr kumimoji="1" lang="en-US" altLang="zh-CN" dirty="0"/>
              <a:t>HVA</a:t>
            </a:r>
          </a:p>
          <a:p>
            <a:pPr lvl="1"/>
            <a:r>
              <a:rPr kumimoji="1" lang="en-US" altLang="zh-CN" dirty="0"/>
              <a:t>link:</a:t>
            </a:r>
            <a:r>
              <a:rPr kumimoji="1" lang="zh-CN" altLang="en-US" dirty="0"/>
              <a:t> 活跃链表中的节点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hash_link</a:t>
            </a:r>
            <a:r>
              <a:rPr kumimoji="1" lang="en-US" altLang="zh-CN" dirty="0"/>
              <a:t>:</a:t>
            </a:r>
            <a:r>
              <a:rPr kumimoji="1" lang="zh-CN" altLang="en-US" dirty="0"/>
              <a:t> 哈希表中的节点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30D4369-C4E4-3D43-A782-EB230FB02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EPT</a:t>
            </a:r>
            <a:r>
              <a:rPr kumimoji="1" lang="zh-CN" altLang="en-US" dirty="0"/>
              <a:t>页表页元数据保存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AA685D1-B288-D845-84BC-F33810D26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907449"/>
              </p:ext>
            </p:extLst>
          </p:nvPr>
        </p:nvGraphicFramePr>
        <p:xfrm>
          <a:off x="1089338" y="4641581"/>
          <a:ext cx="7181533" cy="1832992"/>
        </p:xfrm>
        <a:graphic>
          <a:graphicData uri="http://schemas.openxmlformats.org/drawingml/2006/table">
            <a:tbl>
              <a:tblPr firstRow="1" firstCol="1" bandRow="1"/>
              <a:tblGrid>
                <a:gridCol w="7181533">
                  <a:extLst>
                    <a:ext uri="{9D8B030D-6E8A-4147-A177-3AD203B41FA5}">
                      <a16:colId xmlns:a16="http://schemas.microsoft.com/office/drawing/2014/main" val="1031607507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linux-4.19.0/arch/x86/include/asm/kvm_host.h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113017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kvm_mmu_page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页表页描述结构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struct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list_head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link; //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active_mmu_pages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链表中的节点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struct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hlist_node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hash_link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哈希表中的节点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union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kvm_mmu_page_role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role;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该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EPT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页表页的属性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u64 *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spt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页表页的宿主机虚拟地址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struct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kvm_rmap_head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parent_ptes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指向此页表页的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pte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的链表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unsigned long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mmu_valid_gen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 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此页表页版本号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521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084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203EE5-9590-AD4C-AD4C-759BD28499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维护主要时机：</a:t>
            </a:r>
            <a:r>
              <a:rPr kumimoji="1" lang="en-US" altLang="zh-CN" dirty="0"/>
              <a:t>EPT</a:t>
            </a:r>
            <a:r>
              <a:rPr kumimoji="1" lang="zh-CN" altLang="en-US" dirty="0"/>
              <a:t> </a:t>
            </a:r>
            <a:r>
              <a:rPr kumimoji="1" lang="en-US" altLang="zh-CN" dirty="0"/>
              <a:t>Violation</a:t>
            </a:r>
          </a:p>
          <a:p>
            <a:pPr lvl="1"/>
            <a:r>
              <a:rPr kumimoji="1" lang="zh-CN" altLang="en-US" dirty="0"/>
              <a:t>类似于物理机</a:t>
            </a:r>
            <a:r>
              <a:rPr kumimoji="1" lang="en-US" altLang="zh-CN" dirty="0"/>
              <a:t>OS</a:t>
            </a:r>
            <a:r>
              <a:rPr kumimoji="1" lang="zh-CN" altLang="en-US" dirty="0"/>
              <a:t>下的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fault</a:t>
            </a:r>
            <a:r>
              <a:rPr kumimoji="1" lang="zh-CN" altLang="en-US" dirty="0"/>
              <a:t>处理</a:t>
            </a:r>
            <a:endParaRPr kumimoji="1" lang="en-US" altLang="zh-CN" dirty="0"/>
          </a:p>
          <a:p>
            <a:r>
              <a:rPr kumimoji="1" lang="zh-CN" altLang="en-US" dirty="0"/>
              <a:t>主要任务：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分配宿主机物理内存（</a:t>
            </a:r>
            <a:r>
              <a:rPr kumimoji="1" lang="en-US" altLang="zh-CN" dirty="0"/>
              <a:t>HPA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建立好</a:t>
            </a:r>
            <a:r>
              <a:rPr kumimoji="1" lang="en-US" altLang="zh-CN" dirty="0"/>
              <a:t>GPA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HPA</a:t>
            </a:r>
            <a:r>
              <a:rPr kumimoji="1" lang="zh-CN" altLang="en-US" dirty="0"/>
              <a:t>的映射，填入</a:t>
            </a:r>
            <a:r>
              <a:rPr kumimoji="1" lang="en-US" altLang="zh-CN" dirty="0"/>
              <a:t>EPT</a:t>
            </a:r>
          </a:p>
          <a:p>
            <a:pPr lvl="1"/>
            <a:r>
              <a:rPr kumimoji="1" lang="zh-CN" altLang="en-US" dirty="0"/>
              <a:t>返回客户机继续执行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获取引发</a:t>
            </a:r>
            <a:r>
              <a:rPr kumimoji="1" lang="en-US" altLang="zh-CN" dirty="0"/>
              <a:t>EPT</a:t>
            </a:r>
            <a:r>
              <a:rPr kumimoji="1" lang="zh-CN" altLang="en-US" dirty="0"/>
              <a:t> </a:t>
            </a:r>
            <a:r>
              <a:rPr kumimoji="1" lang="en-US" altLang="zh-CN" dirty="0"/>
              <a:t>Violation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GPA</a:t>
            </a:r>
          </a:p>
          <a:p>
            <a:pPr lvl="1"/>
            <a:r>
              <a:rPr kumimoji="1" lang="zh-CN" altLang="en-US" dirty="0"/>
              <a:t>从</a:t>
            </a:r>
            <a:r>
              <a:rPr kumimoji="1" lang="en-US" altLang="zh-CN" dirty="0" err="1"/>
              <a:t>exit_qualification</a:t>
            </a:r>
            <a:r>
              <a:rPr kumimoji="1" lang="zh-CN" altLang="en-US" dirty="0"/>
              <a:t>读取</a:t>
            </a:r>
            <a:r>
              <a:rPr kumimoji="1" lang="en-US" altLang="zh-CN" dirty="0"/>
              <a:t>GPA</a:t>
            </a: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019918E-D299-D84B-86F4-24A8A573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EPT</a:t>
            </a:r>
            <a:r>
              <a:rPr kumimoji="1" lang="zh-CN" altLang="en-US" dirty="0"/>
              <a:t>页表页维护</a:t>
            </a:r>
          </a:p>
        </p:txBody>
      </p:sp>
    </p:spTree>
    <p:extLst>
      <p:ext uri="{BB962C8B-B14F-4D97-AF65-F5344CB8AC3E}">
        <p14:creationId xmlns:p14="http://schemas.microsoft.com/office/powerpoint/2010/main" val="179711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EFB3B51-F4A8-AC44-B9A1-67D6C91DCE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b="1" dirty="0"/>
              <a:t>访存指令</a:t>
            </a:r>
            <a:endParaRPr kumimoji="1" lang="en-US" altLang="zh-CN" b="1" dirty="0"/>
          </a:p>
          <a:p>
            <a:pPr lvl="1"/>
            <a:r>
              <a:rPr kumimoji="1" lang="en-US" altLang="zh-CN" dirty="0" err="1"/>
              <a:t>movq</a:t>
            </a:r>
            <a:r>
              <a:rPr kumimoji="1" lang="en-US" altLang="zh-CN" dirty="0"/>
              <a:t> %</a:t>
            </a:r>
            <a:r>
              <a:rPr kumimoji="1" lang="en-US" altLang="zh-CN" dirty="0" err="1"/>
              <a:t>rax</a:t>
            </a:r>
            <a:r>
              <a:rPr kumimoji="1" lang="en-US" altLang="zh-CN" dirty="0"/>
              <a:t>, (%</a:t>
            </a:r>
            <a:r>
              <a:rPr kumimoji="1" lang="en-US" altLang="zh-CN" dirty="0" err="1"/>
              <a:t>rbx</a:t>
            </a:r>
            <a:r>
              <a:rPr kumimoji="1" lang="en-US" altLang="zh-CN" dirty="0"/>
              <a:t>)</a:t>
            </a:r>
          </a:p>
          <a:p>
            <a:r>
              <a:rPr kumimoji="1" lang="zh-CN" altLang="en-US" dirty="0"/>
              <a:t>随机访问存储器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RAM</a:t>
            </a:r>
          </a:p>
          <a:p>
            <a:pPr lvl="1"/>
            <a:r>
              <a:rPr kumimoji="1" lang="zh-CN" altLang="en-US" dirty="0"/>
              <a:t>分为</a:t>
            </a:r>
            <a:r>
              <a:rPr kumimoji="1" lang="en-US" altLang="zh-CN" dirty="0"/>
              <a:t>DRAM(</a:t>
            </a:r>
            <a:r>
              <a:rPr kumimoji="1" lang="zh-CN" altLang="en-US" dirty="0"/>
              <a:t>主存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SRAM(Cache)</a:t>
            </a:r>
          </a:p>
          <a:p>
            <a:pPr lvl="1"/>
            <a:r>
              <a:rPr kumimoji="1" lang="zh-CN" altLang="en-US" dirty="0"/>
              <a:t>发送物理</a:t>
            </a:r>
            <a:r>
              <a:rPr kumimoji="1" lang="zh-CN" altLang="en-US" b="1" dirty="0"/>
              <a:t>地址</a:t>
            </a:r>
            <a:r>
              <a:rPr kumimoji="1" lang="zh-CN" altLang="en-US" dirty="0"/>
              <a:t>，返回对应</a:t>
            </a:r>
            <a:r>
              <a:rPr kumimoji="1" lang="zh-CN" altLang="en-US" b="1" dirty="0"/>
              <a:t>数据</a:t>
            </a:r>
            <a:endParaRPr kumimoji="1" lang="en-US" altLang="zh-CN" b="1" dirty="0"/>
          </a:p>
          <a:p>
            <a:r>
              <a:rPr kumimoji="1" lang="zh-CN" altLang="en-US" dirty="0"/>
              <a:t>生产环境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大数据工作负载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Redis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Memcached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VoltDB</a:t>
            </a:r>
            <a:r>
              <a:rPr kumimoji="1" lang="zh-CN" altLang="en-US" dirty="0"/>
              <a:t>，</a:t>
            </a:r>
            <a:r>
              <a:rPr kumimoji="1" lang="en-US" altLang="zh-CN" dirty="0"/>
              <a:t>…</a:t>
            </a:r>
          </a:p>
          <a:p>
            <a:pPr lvl="1"/>
            <a:r>
              <a:rPr kumimoji="1" lang="en-US" altLang="zh-CN" dirty="0"/>
              <a:t>TB</a:t>
            </a:r>
            <a:r>
              <a:rPr kumimoji="1" lang="zh-CN" altLang="en-US" dirty="0"/>
              <a:t>级</a:t>
            </a:r>
            <a:r>
              <a:rPr kumimoji="1" lang="en-US" altLang="zh-CN" dirty="0"/>
              <a:t>DRAM</a:t>
            </a:r>
            <a:r>
              <a:rPr kumimoji="1" lang="zh-CN" altLang="en-US" dirty="0"/>
              <a:t>存储</a:t>
            </a:r>
            <a:endParaRPr kumimoji="1" lang="en-US" altLang="zh-CN" dirty="0"/>
          </a:p>
          <a:p>
            <a:r>
              <a:rPr kumimoji="1" lang="zh-CN" altLang="en-US" dirty="0"/>
              <a:t>云（虚拟化环境）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访存性能很重要！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DDEA89-E4F2-BD42-9863-524DBC40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内存与访问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863B63-4459-254D-A40A-8C7C8B91C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551" y="879231"/>
            <a:ext cx="4209449" cy="35535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EB0D04-885E-8845-89EF-56847AD2E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45" y="4794944"/>
            <a:ext cx="4277955" cy="194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12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196FC6-FC73-C846-BEF2-ABD74DFD9D4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 err="1"/>
              <a:t>tdp_page_fault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err="1"/>
              <a:t>mmu_topup_memory_cache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保证</a:t>
            </a:r>
            <a:r>
              <a:rPr kumimoji="1" lang="en-US" altLang="zh-CN" dirty="0"/>
              <a:t>EPT</a:t>
            </a:r>
            <a:r>
              <a:rPr kumimoji="1" lang="zh-CN" altLang="en-US" dirty="0"/>
              <a:t>页表页缓存充足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err="1"/>
              <a:t>fast_page_fault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无需分配宿主机物理页，只需完善</a:t>
            </a:r>
            <a:r>
              <a:rPr kumimoji="1" lang="en-US" altLang="zh-CN" dirty="0"/>
              <a:t>EPT</a:t>
            </a:r>
            <a:r>
              <a:rPr kumimoji="1" lang="zh-CN" altLang="en-US" dirty="0"/>
              <a:t>，即可返回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dirty="0" err="1">
                <a:solidFill>
                  <a:srgbClr val="FF0000"/>
                </a:solidFill>
              </a:rPr>
              <a:t>try_async_pf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lvl="2"/>
            <a:r>
              <a:rPr kumimoji="1" lang="zh-CN" altLang="en-US" dirty="0"/>
              <a:t>若对应的宿主机物理页被换出到磁盘，则将当前</a:t>
            </a:r>
            <a:r>
              <a:rPr kumimoji="1" lang="en-US" altLang="zh-CN" dirty="0"/>
              <a:t>vCPU</a:t>
            </a:r>
            <a:r>
              <a:rPr kumimoji="1" lang="zh-CN" altLang="en-US" dirty="0"/>
              <a:t>挂起，等待物理页被重新换入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若没有对应宿主机物理页，则进行分配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dirty="0">
                <a:solidFill>
                  <a:srgbClr val="FF0000"/>
                </a:solidFill>
              </a:rPr>
              <a:t>__</a:t>
            </a:r>
            <a:r>
              <a:rPr kumimoji="1" lang="en-US" altLang="zh-CN" b="1" dirty="0" err="1">
                <a:solidFill>
                  <a:srgbClr val="FF0000"/>
                </a:solidFill>
              </a:rPr>
              <a:t>direct_map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lvl="2"/>
            <a:r>
              <a:rPr kumimoji="1" lang="zh-CN" altLang="en-US" dirty="0"/>
              <a:t>建立或修改</a:t>
            </a:r>
            <a:r>
              <a:rPr kumimoji="1" lang="en-US" altLang="zh-CN" dirty="0"/>
              <a:t>EPT</a:t>
            </a:r>
            <a:r>
              <a:rPr kumimoji="1" lang="zh-CN" altLang="en-US" dirty="0"/>
              <a:t>页表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详见</a:t>
            </a:r>
            <a:r>
              <a:rPr kumimoji="1" lang="en-US" altLang="zh-CN" dirty="0">
                <a:solidFill>
                  <a:srgbClr val="FF0000"/>
                </a:solidFill>
              </a:rPr>
              <a:t>kernel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v4.19</a:t>
            </a:r>
            <a:r>
              <a:rPr kumimoji="1" lang="zh-CN" altLang="en-US" dirty="0">
                <a:solidFill>
                  <a:srgbClr val="FF0000"/>
                </a:solidFill>
              </a:rPr>
              <a:t>源码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F1090A2-0E4B-1147-B39B-BF4D9CFB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EPT</a:t>
            </a:r>
            <a:r>
              <a:rPr kumimoji="1" lang="zh-CN" altLang="en-US" dirty="0"/>
              <a:t> </a:t>
            </a:r>
            <a:r>
              <a:rPr kumimoji="1" lang="en-US" altLang="zh-CN" dirty="0"/>
              <a:t>Violation</a:t>
            </a:r>
            <a:r>
              <a:rPr kumimoji="1" lang="zh-CN" altLang="en-US" dirty="0"/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3657420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86375F4-678F-5F41-83C0-C50B28154B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659785"/>
            <a:ext cx="8372163" cy="4921498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代码流程：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在客户机中使用</a:t>
            </a:r>
            <a:r>
              <a:rPr kumimoji="1" lang="en-US" altLang="zh-CN" dirty="0" err="1"/>
              <a:t>kmalloc</a:t>
            </a:r>
            <a:r>
              <a:rPr kumimoji="1" lang="zh-CN" altLang="en-US" dirty="0"/>
              <a:t>分配内存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得到</a:t>
            </a:r>
            <a:r>
              <a:rPr kumimoji="1" lang="en-US" altLang="zh-CN" dirty="0"/>
              <a:t>GVA</a:t>
            </a:r>
          </a:p>
          <a:p>
            <a:pPr lvl="1"/>
            <a:r>
              <a:rPr kumimoji="1" lang="zh-CN" altLang="en-US" dirty="0"/>
              <a:t>向</a:t>
            </a:r>
            <a:r>
              <a:rPr kumimoji="1" lang="en-US" altLang="zh-CN" dirty="0" err="1"/>
              <a:t>kmalloc</a:t>
            </a:r>
            <a:r>
              <a:rPr kumimoji="1" lang="zh-CN" altLang="en-US" dirty="0"/>
              <a:t>得到的内存（</a:t>
            </a:r>
            <a:r>
              <a:rPr kumimoji="1" lang="en-US" altLang="zh-CN" dirty="0"/>
              <a:t>GVA</a:t>
            </a:r>
            <a:r>
              <a:rPr kumimoji="1" lang="zh-CN" altLang="en-US" dirty="0"/>
              <a:t>）中写入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0xdeadbeef</a:t>
            </a:r>
          </a:p>
          <a:p>
            <a:pPr lvl="1"/>
            <a:r>
              <a:rPr kumimoji="1" lang="zh-CN" altLang="en-US" dirty="0"/>
              <a:t>客户机中读取页表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得到对应</a:t>
            </a:r>
            <a:r>
              <a:rPr kumimoji="1" lang="en-US" altLang="zh-CN" dirty="0"/>
              <a:t>GPA</a:t>
            </a:r>
          </a:p>
          <a:p>
            <a:pPr lvl="1"/>
            <a:r>
              <a:rPr kumimoji="1" lang="zh-CN" altLang="en-US" dirty="0"/>
              <a:t>客户机调用</a:t>
            </a:r>
            <a:r>
              <a:rPr kumimoji="1" lang="en-US" altLang="zh-CN" dirty="0" err="1"/>
              <a:t>hypercall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将</a:t>
            </a:r>
            <a:r>
              <a:rPr kumimoji="1" lang="en-US" altLang="zh-CN" dirty="0"/>
              <a:t>GPA</a:t>
            </a:r>
            <a:r>
              <a:rPr kumimoji="1" lang="zh-CN" altLang="en-US" dirty="0"/>
              <a:t>传给</a:t>
            </a:r>
            <a:r>
              <a:rPr kumimoji="1" lang="en-US" altLang="zh-CN" dirty="0"/>
              <a:t>KVM</a:t>
            </a:r>
          </a:p>
          <a:p>
            <a:pPr lvl="1"/>
            <a:r>
              <a:rPr kumimoji="1" lang="zh-CN" altLang="en-US" dirty="0"/>
              <a:t>宿主机读取</a:t>
            </a:r>
            <a:r>
              <a:rPr kumimoji="1" lang="en-US" altLang="zh-CN" dirty="0"/>
              <a:t>EPT</a:t>
            </a:r>
          </a:p>
          <a:p>
            <a:pPr lvl="2"/>
            <a:r>
              <a:rPr kumimoji="1" lang="zh-CN" altLang="en-US" dirty="0"/>
              <a:t>得到对应的</a:t>
            </a:r>
            <a:r>
              <a:rPr kumimoji="1" lang="en-US" altLang="zh-CN" dirty="0"/>
              <a:t>HPA</a:t>
            </a:r>
          </a:p>
          <a:p>
            <a:pPr lvl="1"/>
            <a:r>
              <a:rPr kumimoji="1" lang="zh-CN" altLang="en-US" dirty="0"/>
              <a:t>宿主机从</a:t>
            </a:r>
            <a:r>
              <a:rPr kumimoji="1" lang="en-US" altLang="zh-CN" dirty="0"/>
              <a:t>HPA</a:t>
            </a:r>
            <a:r>
              <a:rPr kumimoji="1" lang="zh-CN" altLang="en-US" dirty="0"/>
              <a:t>处读取数据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与</a:t>
            </a:r>
            <a:r>
              <a:rPr kumimoji="1" lang="en-US" altLang="zh-CN" dirty="0"/>
              <a:t>0xdeadbeef</a:t>
            </a:r>
            <a:r>
              <a:rPr kumimoji="1" lang="zh-CN" altLang="en-US" dirty="0"/>
              <a:t>比对</a:t>
            </a:r>
            <a:endParaRPr kumimoji="1" lang="en-US" altLang="zh-CN" dirty="0"/>
          </a:p>
          <a:p>
            <a:pPr lvl="1"/>
            <a:r>
              <a:rPr kumimoji="1" lang="zh-CN" altLang="en-US" b="1" dirty="0">
                <a:solidFill>
                  <a:srgbClr val="FF0000"/>
                </a:solidFill>
              </a:rPr>
              <a:t>详见 </a:t>
            </a:r>
            <a:r>
              <a:rPr kumimoji="1" lang="en-US" altLang="zh-CN" b="1" dirty="0">
                <a:solidFill>
                  <a:srgbClr val="FF0000"/>
                </a:solidFill>
              </a:rPr>
              <a:t>https://</a:t>
            </a:r>
            <a:r>
              <a:rPr kumimoji="1" lang="en-US" altLang="zh-CN" b="1" dirty="0" err="1">
                <a:solidFill>
                  <a:srgbClr val="FF0000"/>
                </a:solidFill>
              </a:rPr>
              <a:t>github.com</a:t>
            </a:r>
            <a:r>
              <a:rPr kumimoji="1" lang="en-US" altLang="zh-CN" b="1" dirty="0">
                <a:solidFill>
                  <a:srgbClr val="FF0000"/>
                </a:solidFill>
              </a:rPr>
              <a:t>/</a:t>
            </a:r>
            <a:r>
              <a:rPr kumimoji="1" lang="en-US" altLang="zh-CN" b="1" dirty="0" err="1">
                <a:solidFill>
                  <a:srgbClr val="FF0000"/>
                </a:solidFill>
              </a:rPr>
              <a:t>GiantVM</a:t>
            </a:r>
            <a:r>
              <a:rPr kumimoji="1" lang="en-US" altLang="zh-CN" b="1" dirty="0">
                <a:solidFill>
                  <a:srgbClr val="FF0000"/>
                </a:solidFill>
              </a:rPr>
              <a:t>/book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2834A45-3341-EA46-B9AF-8E48C964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内存实验：实现软件</a:t>
            </a:r>
            <a:r>
              <a:rPr kumimoji="1" lang="en-US" altLang="zh-CN" dirty="0"/>
              <a:t>MMU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7B6219-3A78-3548-9AF0-3F1E896F7A7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292" y="1685677"/>
            <a:ext cx="4741708" cy="5031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5502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08C36E0-DF6B-B448-BDD7-D41FF2D905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分配</a:t>
            </a:r>
            <a:r>
              <a:rPr kumimoji="1" lang="en-US" altLang="zh-CN" dirty="0"/>
              <a:t>GVA</a:t>
            </a:r>
            <a:r>
              <a:rPr kumimoji="1" lang="zh-CN" altLang="en-US" dirty="0"/>
              <a:t>，写入</a:t>
            </a:r>
            <a:r>
              <a:rPr kumimoji="1" lang="en-US" altLang="zh-CN" b="1" dirty="0">
                <a:solidFill>
                  <a:srgbClr val="FF0000"/>
                </a:solidFill>
                <a:latin typeface="Courier" pitchFamily="2" charset="0"/>
              </a:rPr>
              <a:t>0xdeadbeef</a:t>
            </a:r>
            <a:endParaRPr kumimoji="1" lang="zh-CN" altLang="en-US" b="1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5781A51-7A6C-AE4A-85B9-BCEBF63C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客户机内核模块：</a:t>
            </a:r>
            <a:r>
              <a:rPr kumimoji="1" lang="en-US" altLang="zh-CN" dirty="0"/>
              <a:t>GVA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GPA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977D7CE-D52B-0D41-89A7-89A3A6600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208896"/>
              </p:ext>
            </p:extLst>
          </p:nvPr>
        </p:nvGraphicFramePr>
        <p:xfrm>
          <a:off x="494024" y="2727451"/>
          <a:ext cx="8263114" cy="1985225"/>
        </p:xfrm>
        <a:graphic>
          <a:graphicData uri="http://schemas.openxmlformats.org/drawingml/2006/table">
            <a:tbl>
              <a:tblPr firstRow="1" firstCol="1" bandRow="1"/>
              <a:tblGrid>
                <a:gridCol w="8263114">
                  <a:extLst>
                    <a:ext uri="{9D8B030D-6E8A-4147-A177-3AD203B41FA5}">
                      <a16:colId xmlns:a16="http://schemas.microsoft.com/office/drawing/2014/main" val="2909955092"/>
                    </a:ext>
                  </a:extLst>
                </a:gridCol>
              </a:tblGrid>
              <a:tr h="285687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gpt-dump/gpt-dump.c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730988"/>
                  </a:ext>
                </a:extLst>
              </a:tr>
              <a:tr h="1699538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/* static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vals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*/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unsigned long 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paddr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pgd_idx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pud_idx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pmd_idx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pte_idx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int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init_module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(void) -&gt;	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int</a:t>
                      </a:r>
                      <a:r>
                        <a:rPr lang="zh-CN" alt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ptr</a:t>
                      </a:r>
                      <a:r>
                        <a:rPr lang="zh-CN" alt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=</a:t>
                      </a:r>
                      <a:r>
                        <a:rPr lang="zh-CN" alt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kmalloc</a:t>
                      </a:r>
                      <a:r>
                        <a:rPr lang="en-US" altLang="zh-CN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sizeof</a:t>
                      </a:r>
                      <a:r>
                        <a:rPr lang="en-US" altLang="zh-CN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(int));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zh-CN" alt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*</a:t>
                      </a:r>
                      <a:r>
                        <a:rPr lang="en-US" altLang="zh-CN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ptr</a:t>
                      </a:r>
                      <a:r>
                        <a:rPr lang="zh-CN" alt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=</a:t>
                      </a:r>
                      <a:r>
                        <a:rPr lang="zh-CN" alt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0xdeadbeef;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773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346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10B8C9B4-730B-FE49-AB8E-146CD8F80E2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08033630"/>
              </p:ext>
            </p:extLst>
          </p:nvPr>
        </p:nvGraphicFramePr>
        <p:xfrm>
          <a:off x="818353" y="1851916"/>
          <a:ext cx="7507293" cy="2977992"/>
        </p:xfrm>
        <a:graphic>
          <a:graphicData uri="http://schemas.openxmlformats.org/drawingml/2006/table">
            <a:tbl>
              <a:tblPr firstRow="1" firstCol="1" bandRow="1"/>
              <a:tblGrid>
                <a:gridCol w="7507293">
                  <a:extLst>
                    <a:ext uri="{9D8B030D-6E8A-4147-A177-3AD203B41FA5}">
                      <a16:colId xmlns:a16="http://schemas.microsoft.com/office/drawing/2014/main" val="2886067683"/>
                    </a:ext>
                  </a:extLst>
                </a:gridCol>
              </a:tblGrid>
              <a:tr h="214851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gpt-dump/gpt-dump.c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5746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312787"/>
                  </a:ext>
                </a:extLst>
              </a:tr>
              <a:tr h="2763141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#define TBYTE_TO_BINARY(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tbyte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 \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#define UL_TO_PTE_OFFSET(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ulong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\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#define UL_TO_PTE_INDEX(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ulong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\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#define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UL_TO_VADDR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ulong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\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#define TBYTE_TO_BINARY_PATTERN   "%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c%c%c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int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init_module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(void) -&gt;	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print_ptr_vaddr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</a:t>
                      </a:r>
                      <a:r>
                        <a:rPr lang="en-US" altLang="zh-CN" sz="1400" b="1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dump_pgd</a:t>
                      </a:r>
                      <a:r>
                        <a:rPr lang="en-US" altLang="zh-CN" sz="14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(current-&gt;mm-&gt;</a:t>
                      </a:r>
                      <a:r>
                        <a:rPr lang="en-US" altLang="zh-CN" sz="14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pgd</a:t>
                      </a:r>
                      <a:r>
                        <a:rPr lang="en-US" altLang="zh-CN" sz="14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1);</a:t>
                      </a:r>
                      <a:r>
                        <a:rPr lang="zh-CN" altLang="zh-CN" sz="1400" dirty="0">
                          <a:effectLst/>
                        </a:rPr>
                        <a:t> </a:t>
                      </a:r>
                      <a:endParaRPr lang="en-US" altLang="zh-CN" sz="1400" dirty="0">
                        <a:effectLst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              </a:t>
                      </a:r>
                      <a:r>
                        <a:rPr lang="en-US" altLang="zh-CN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dump_pud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((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pud_t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*) 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pgd_page_vaddr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pgd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), level + 1);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zh-CN" alt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      </a:t>
                      </a:r>
                      <a:r>
                        <a:rPr lang="en-US" altLang="zh-CN" sz="1400" b="1" kern="1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dump_pmd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(</a:t>
                      </a:r>
                      <a:r>
                        <a:rPr lang="en-US" altLang="zh-CN" sz="1400" kern="1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pmd_t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*</a:t>
                      </a:r>
                      <a:r>
                        <a:rPr lang="en-US" altLang="zh-CN" sz="1400" kern="1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pgtable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, int level);</a:t>
                      </a:r>
                      <a:r>
                        <a:rPr lang="zh-CN" altLang="zh-CN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</a:t>
                      </a:r>
                      <a:endParaRPr lang="en-US" altLang="zh-CN" sz="1400" kern="1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                   </a:t>
                      </a:r>
                      <a:r>
                        <a:rPr lang="en-US" altLang="zh-CN" sz="1400" b="1" kern="1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dump_pte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(</a:t>
                      </a:r>
                      <a:r>
                        <a:rPr lang="en-US" altLang="zh-CN" sz="1400" kern="1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pte_t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*</a:t>
                      </a:r>
                      <a:r>
                        <a:rPr lang="en-US" altLang="zh-CN" sz="1400" kern="1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pgtable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, int level);</a:t>
                      </a:r>
                      <a:endParaRPr lang="zh-CN" altLang="zh-CN" sz="1400" kern="1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5746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365562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DD986C13-FAF5-C64F-A7A7-F90BAE199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客户机内核模块：</a:t>
            </a:r>
            <a:r>
              <a:rPr kumimoji="1" lang="en-US" altLang="zh-CN" dirty="0"/>
              <a:t>GVA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GPA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CB1025-7054-474A-A817-B59B5B0FB33B}"/>
              </a:ext>
            </a:extLst>
          </p:cNvPr>
          <p:cNvSpPr txBox="1"/>
          <p:nvPr/>
        </p:nvSpPr>
        <p:spPr>
          <a:xfrm>
            <a:off x="818353" y="5375416"/>
            <a:ext cx="725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通过</a:t>
            </a:r>
            <a:r>
              <a:rPr kumimoji="1" lang="en-US" altLang="zh-CN" dirty="0" err="1"/>
              <a:t>vaddr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lang="en-US" altLang="zh-CN" sz="16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print</a:t>
            </a:r>
            <a:r>
              <a:rPr lang="en-US" altLang="zh-CN" sz="12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_</a:t>
            </a:r>
            <a:r>
              <a:rPr lang="en-US" altLang="zh-CN" sz="16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ptr</a:t>
            </a:r>
            <a:r>
              <a:rPr lang="en-US" altLang="zh-CN" sz="12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_</a:t>
            </a:r>
            <a:r>
              <a:rPr lang="en-US" altLang="zh-CN" sz="16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vaddr</a:t>
            </a:r>
            <a:r>
              <a:rPr kumimoji="1" lang="en-US" altLang="zh-CN" dirty="0"/>
              <a:t>)</a:t>
            </a:r>
            <a:r>
              <a:rPr kumimoji="1" lang="zh-CN" altLang="en-US" dirty="0"/>
              <a:t>打印</a:t>
            </a:r>
            <a:r>
              <a:rPr kumimoji="1" lang="en-US" altLang="zh-CN" dirty="0"/>
              <a:t>GVA</a:t>
            </a:r>
            <a:r>
              <a:rPr kumimoji="1" lang="zh-CN" altLang="en-US" dirty="0"/>
              <a:t>，手动查询页表 </a:t>
            </a:r>
            <a:r>
              <a:rPr kumimoji="1" lang="en-US" altLang="zh-CN" dirty="0"/>
              <a:t>(</a:t>
            </a:r>
            <a:r>
              <a:rPr lang="en-US" altLang="zh-CN" sz="16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dump</a:t>
            </a:r>
            <a:r>
              <a:rPr lang="en-US" altLang="zh-CN" sz="12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_</a:t>
            </a:r>
            <a:r>
              <a:rPr lang="en-US" altLang="zh-CN" sz="1600" b="1" kern="100" dirty="0" err="1">
                <a:latin typeface="Courier New" panose="02070309020205020404" pitchFamily="49" charset="0"/>
                <a:ea typeface="宋体" panose="02010600030101010101" pitchFamily="2" charset="-122"/>
              </a:rPr>
              <a:t>p?d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57B7D0-67E9-CF4E-A4DB-816AFDE54680}"/>
              </a:ext>
            </a:extLst>
          </p:cNvPr>
          <p:cNvSpPr/>
          <p:nvPr/>
        </p:nvSpPr>
        <p:spPr>
          <a:xfrm>
            <a:off x="1567760" y="3859164"/>
            <a:ext cx="6028794" cy="1099698"/>
          </a:xfrm>
          <a:prstGeom prst="rect">
            <a:avLst/>
          </a:prstGeom>
          <a:noFill/>
          <a:ln w="444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D1878A-34E2-1C44-A59F-337A93F7E39E}"/>
              </a:ext>
            </a:extLst>
          </p:cNvPr>
          <p:cNvSpPr txBox="1"/>
          <p:nvPr/>
        </p:nvSpPr>
        <p:spPr>
          <a:xfrm>
            <a:off x="6209442" y="3429000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查询</a:t>
            </a:r>
            <a:r>
              <a:rPr kumimoji="1" lang="en-US" altLang="zh-CN" b="1" dirty="0"/>
              <a:t>4</a:t>
            </a:r>
            <a:r>
              <a:rPr kumimoji="1" lang="zh-CN" altLang="en-US" b="1" dirty="0"/>
              <a:t>级页表</a:t>
            </a:r>
          </a:p>
        </p:txBody>
      </p:sp>
    </p:spTree>
    <p:extLst>
      <p:ext uri="{BB962C8B-B14F-4D97-AF65-F5344CB8AC3E}">
        <p14:creationId xmlns:p14="http://schemas.microsoft.com/office/powerpoint/2010/main" val="1072824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00D5CF33-D42A-324F-A9A2-567FA65A52A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39441436"/>
              </p:ext>
            </p:extLst>
          </p:nvPr>
        </p:nvGraphicFramePr>
        <p:xfrm>
          <a:off x="410307" y="2265685"/>
          <a:ext cx="7436389" cy="2326629"/>
        </p:xfrm>
        <a:graphic>
          <a:graphicData uri="http://schemas.openxmlformats.org/drawingml/2006/table">
            <a:tbl>
              <a:tblPr firstRow="1" firstCol="1" bandRow="1"/>
              <a:tblGrid>
                <a:gridCol w="7436389">
                  <a:extLst>
                    <a:ext uri="{9D8B030D-6E8A-4147-A177-3AD203B41FA5}">
                      <a16:colId xmlns:a16="http://schemas.microsoft.com/office/drawing/2014/main" val="372903246"/>
                    </a:ext>
                  </a:extLst>
                </a:gridCol>
              </a:tblGrid>
              <a:tr h="21330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-dump/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gpt-dump.txt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015385"/>
                  </a:ext>
                </a:extLst>
              </a:tr>
              <a:tr h="2113329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Value at GVA: 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0xdeadbeef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GPT PGD index: 304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GPT PUD index: 502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GPT PMD index: 469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GPT PTE index: 163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304       502       469       163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GVA [PGD IDX] [PUD IDX] [PMD IDX] [PTE IDX] [  Offset  ]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GVA 100110000 111110110 111010101 010100011 011001011000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951192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0D2FB981-4C66-5340-801A-0FD65D12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客户机内核模块：</a:t>
            </a:r>
            <a:r>
              <a:rPr kumimoji="1" lang="en-US" altLang="zh-CN" dirty="0"/>
              <a:t>GVA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GPA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B4338E-4DF1-AB42-AC37-97BDE1855FD6}"/>
              </a:ext>
            </a:extLst>
          </p:cNvPr>
          <p:cNvSpPr txBox="1"/>
          <p:nvPr/>
        </p:nvSpPr>
        <p:spPr>
          <a:xfrm>
            <a:off x="410307" y="1722407"/>
            <a:ext cx="315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GVA</a:t>
            </a:r>
            <a:r>
              <a:rPr kumimoji="1" lang="zh-CN" altLang="en-US" dirty="0"/>
              <a:t>分解（</a:t>
            </a:r>
            <a:r>
              <a:rPr lang="en-US" altLang="zh-CN" sz="1400" b="1" kern="1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print_ptr_vaddr</a:t>
            </a:r>
            <a:r>
              <a:rPr kumimoji="1" lang="zh-CN" altLang="en-US" dirty="0"/>
              <a:t>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78792B-A6BA-9F47-98DF-3D6D10963742}"/>
              </a:ext>
            </a:extLst>
          </p:cNvPr>
          <p:cNvSpPr/>
          <p:nvPr/>
        </p:nvSpPr>
        <p:spPr>
          <a:xfrm>
            <a:off x="862118" y="3737715"/>
            <a:ext cx="5691082" cy="658439"/>
          </a:xfrm>
          <a:prstGeom prst="rect">
            <a:avLst/>
          </a:prstGeom>
          <a:noFill/>
          <a:ln w="444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320091-4B21-C34F-AF5B-387B9FF18832}"/>
              </a:ext>
            </a:extLst>
          </p:cNvPr>
          <p:cNvSpPr txBox="1"/>
          <p:nvPr/>
        </p:nvSpPr>
        <p:spPr>
          <a:xfrm>
            <a:off x="4935415" y="3244333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GVA</a:t>
            </a:r>
            <a:r>
              <a:rPr kumimoji="1" lang="zh-CN" altLang="en-US" b="1" dirty="0"/>
              <a:t>分解，从而索引页表</a:t>
            </a:r>
          </a:p>
        </p:txBody>
      </p:sp>
    </p:spTree>
    <p:extLst>
      <p:ext uri="{BB962C8B-B14F-4D97-AF65-F5344CB8AC3E}">
        <p14:creationId xmlns:p14="http://schemas.microsoft.com/office/powerpoint/2010/main" val="889316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75B371F-1CF5-5A4D-8142-402252511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客户机内核模块：</a:t>
            </a:r>
            <a:r>
              <a:rPr kumimoji="1" lang="en-US" altLang="zh-CN" dirty="0"/>
              <a:t>GVA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GPA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7D824B4-B424-C14B-A1EC-3DE013DAD2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7813" y="1548462"/>
            <a:ext cx="8372163" cy="4921498"/>
          </a:xfrm>
        </p:spPr>
        <p:txBody>
          <a:bodyPr/>
          <a:lstStyle/>
          <a:p>
            <a:r>
              <a:rPr kumimoji="1" lang="zh-CN" altLang="en-US" dirty="0"/>
              <a:t>客户机页表查询（</a:t>
            </a:r>
            <a:r>
              <a:rPr lang="en-US" altLang="zh-CN" sz="1600" b="1" kern="1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dump_p?d</a:t>
            </a:r>
            <a:r>
              <a:rPr kumimoji="1" lang="zh-CN" altLang="en-US" dirty="0"/>
              <a:t>）</a:t>
            </a:r>
          </a:p>
          <a:p>
            <a:endParaRPr lang="zh-CN" altLang="en-US" dirty="0"/>
          </a:p>
        </p:txBody>
      </p:sp>
      <p:graphicFrame>
        <p:nvGraphicFramePr>
          <p:cNvPr id="9" name="内容占位符 4">
            <a:extLst>
              <a:ext uri="{FF2B5EF4-FFF2-40B4-BE49-F238E27FC236}">
                <a16:creationId xmlns:a16="http://schemas.microsoft.com/office/drawing/2014/main" id="{64F30358-6631-4E4B-8BFD-60FA376618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7785518"/>
              </p:ext>
            </p:extLst>
          </p:nvPr>
        </p:nvGraphicFramePr>
        <p:xfrm>
          <a:off x="494024" y="2036015"/>
          <a:ext cx="7647403" cy="2833878"/>
        </p:xfrm>
        <a:graphic>
          <a:graphicData uri="http://schemas.openxmlformats.org/drawingml/2006/table">
            <a:tbl>
              <a:tblPr firstRow="1" firstCol="1" bandRow="1"/>
              <a:tblGrid>
                <a:gridCol w="7647403">
                  <a:extLst>
                    <a:ext uri="{9D8B030D-6E8A-4147-A177-3AD203B41FA5}">
                      <a16:colId xmlns:a16="http://schemas.microsoft.com/office/drawing/2014/main" val="33517937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-dump/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gpt-dump.txt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651108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NEXT_LVL_GPA(CR3)  =  0000000000000000000000110000110000001100  +  64 * 304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304: PGD 000000000000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0000000000000000000000011111110110010011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000001100111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NEXT_LVL_GPA(PGD)  = 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0000000000000000000000011111110110010011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+  64 * 502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502: PUD 000000000000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0000000000000000000000011111110110010100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00000110011 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NEXT_LVL_GPA(PUD)  = 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0000000000000000000000011111110110010100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+  64 * 469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469: PMD 000000000000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0000000000000000000000111010101011100100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000001100011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NEXT_LVL_GPA(PMD)  = 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0000000000000000000000111010101011100100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+  64 * 163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163: PTE 100000000000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0000000000000000000000111010101010100011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000001100011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GPA                = 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0000000000000000000000111010101010100011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011001011000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006802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ED5CD032-1B7C-DA4B-B992-AE03F06C7E42}"/>
              </a:ext>
            </a:extLst>
          </p:cNvPr>
          <p:cNvSpPr txBox="1"/>
          <p:nvPr/>
        </p:nvSpPr>
        <p:spPr>
          <a:xfrm>
            <a:off x="539264" y="5251939"/>
            <a:ext cx="435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与</a:t>
            </a:r>
            <a:r>
              <a:rPr lang="en-US" altLang="zh-CN" sz="1600" b="1" kern="1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__pa()</a:t>
            </a:r>
            <a:r>
              <a:rPr kumimoji="1" lang="zh-CN" altLang="en-US" dirty="0"/>
              <a:t>函数得到的</a:t>
            </a:r>
            <a:r>
              <a:rPr kumimoji="1" lang="en-US" altLang="zh-CN" dirty="0"/>
              <a:t>GPA</a:t>
            </a:r>
            <a:r>
              <a:rPr kumimoji="1" lang="zh-CN" altLang="en-US" dirty="0"/>
              <a:t>进行对比，相同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177E22A-464B-5244-88F5-16264D6E4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959757"/>
              </p:ext>
            </p:extLst>
          </p:nvPr>
        </p:nvGraphicFramePr>
        <p:xfrm>
          <a:off x="494024" y="5701471"/>
          <a:ext cx="7454222" cy="1007999"/>
        </p:xfrm>
        <a:graphic>
          <a:graphicData uri="http://schemas.openxmlformats.org/drawingml/2006/table">
            <a:tbl>
              <a:tblPr firstRow="1" firstCol="1" bandRow="1"/>
              <a:tblGrid>
                <a:gridCol w="7454222">
                  <a:extLst>
                    <a:ext uri="{9D8B030D-6E8A-4147-A177-3AD203B41FA5}">
                      <a16:colId xmlns:a16="http://schemas.microsoft.com/office/drawing/2014/main" val="3967575682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-dump/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gpt-dump.c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467109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static inline void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print_pa_check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(unsigned long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vaddr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{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paddr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__pa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vaddr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pr_info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(" GPA            =      " PADDR_PATTERN "\n", UL_TO_PADDR(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paddr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));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850938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95331B5F-472E-3742-A2C1-537A34A20328}"/>
              </a:ext>
            </a:extLst>
          </p:cNvPr>
          <p:cNvSpPr/>
          <p:nvPr/>
        </p:nvSpPr>
        <p:spPr>
          <a:xfrm>
            <a:off x="2444733" y="4593500"/>
            <a:ext cx="5104929" cy="276393"/>
          </a:xfrm>
          <a:prstGeom prst="rect">
            <a:avLst/>
          </a:prstGeom>
          <a:noFill/>
          <a:ln w="444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612E4B-5365-9549-A3B8-D16F7E568788}"/>
              </a:ext>
            </a:extLst>
          </p:cNvPr>
          <p:cNvSpPr txBox="1"/>
          <p:nvPr/>
        </p:nvSpPr>
        <p:spPr>
          <a:xfrm>
            <a:off x="7549662" y="4580761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GPA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85492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12F92F64-6181-CD4E-A575-8EDF713E564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21873316"/>
              </p:ext>
            </p:extLst>
          </p:nvPr>
        </p:nvGraphicFramePr>
        <p:xfrm>
          <a:off x="494024" y="1764725"/>
          <a:ext cx="8110714" cy="3662236"/>
        </p:xfrm>
        <a:graphic>
          <a:graphicData uri="http://schemas.openxmlformats.org/drawingml/2006/table">
            <a:tbl>
              <a:tblPr firstRow="1" firstCol="1" bandRow="1"/>
              <a:tblGrid>
                <a:gridCol w="8110714">
                  <a:extLst>
                    <a:ext uri="{9D8B030D-6E8A-4147-A177-3AD203B41FA5}">
                      <a16:colId xmlns:a16="http://schemas.microsoft.com/office/drawing/2014/main" val="2728230267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linux-4.19.0/arch/x86/kvm/vmx.c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3293869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static int (*const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kvm_vmx_exit_handlers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[])(struct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kvm_vcpu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= {  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[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EXIT_REASON_VMCALL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] =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handle_vmcall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static int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handle_vmcall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(struct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kvm_vcpu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</a:t>
                      </a:r>
                      <a:r>
                        <a:rPr lang="zh-CN" alt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{  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return 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kvm_emulate_hypercall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 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int </a:t>
                      </a:r>
                      <a:r>
                        <a:rPr lang="en-US" altLang="zh-CN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kvm_emulate_hypercall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(struct 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kvm_vcpu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*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vcpu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)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{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zh-CN" alt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    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switch (nr) {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	case KVM_HC_DUMP_SPT: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		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print_gpa_from_guest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(a0);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		</a:t>
                      </a:r>
                      <a:r>
                        <a:rPr lang="en-US" altLang="zh-CN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mmu_spte_walk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(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vcpu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, </a:t>
                      </a:r>
                      <a:r>
                        <a:rPr lang="en-US" altLang="zh-CN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pr_spte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);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		ret = 0;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		break;</a:t>
                      </a: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zh-CN" alt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    </a:t>
                      </a: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}</a:t>
                      </a:r>
                      <a:endParaRPr lang="zh-CN" altLang="zh-CN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lnSpc>
                          <a:spcPts val="1575"/>
                        </a:lnSpc>
                      </a:pPr>
                      <a:r>
                        <a:rPr lang="en-US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}</a:t>
                      </a:r>
                      <a:r>
                        <a:rPr lang="zh-CN" alt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+mn-cs"/>
                        </a:rPr>
                        <a:t> </a:t>
                      </a:r>
                      <a:endParaRPr lang="zh-CN" altLang="en-US" sz="1400" kern="1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924912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D6087307-27A8-3E44-9B24-87AC592F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客户机向</a:t>
            </a:r>
            <a:r>
              <a:rPr kumimoji="1" lang="en-US" altLang="zh-CN" dirty="0"/>
              <a:t>KVM</a:t>
            </a:r>
            <a:r>
              <a:rPr kumimoji="1" lang="zh-CN" altLang="en-US" dirty="0"/>
              <a:t>传递</a:t>
            </a:r>
            <a:r>
              <a:rPr kumimoji="1" lang="en-US" altLang="zh-CN" dirty="0"/>
              <a:t>GPA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B88DB7-520C-1841-B3D2-EF85B6BF1437}"/>
              </a:ext>
            </a:extLst>
          </p:cNvPr>
          <p:cNvSpPr txBox="1"/>
          <p:nvPr/>
        </p:nvSpPr>
        <p:spPr>
          <a:xfrm>
            <a:off x="679938" y="5603631"/>
            <a:ext cx="382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退出原因为</a:t>
            </a:r>
            <a:r>
              <a:rPr kumimoji="1" lang="en-US" altLang="zh-CN" dirty="0">
                <a:latin typeface="Courier" pitchFamily="2" charset="0"/>
              </a:rPr>
              <a:t>EXIT_REASON_VMCALL</a:t>
            </a:r>
            <a:endParaRPr kumimoji="1" lang="zh-CN" altLang="en-US" dirty="0">
              <a:latin typeface="Courier" pitchFamily="2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362160-B125-4B4C-AF82-58789A7573C7}"/>
              </a:ext>
            </a:extLst>
          </p:cNvPr>
          <p:cNvSpPr/>
          <p:nvPr/>
        </p:nvSpPr>
        <p:spPr>
          <a:xfrm>
            <a:off x="2239108" y="4149969"/>
            <a:ext cx="2825262" cy="281354"/>
          </a:xfrm>
          <a:prstGeom prst="rect">
            <a:avLst/>
          </a:prstGeom>
          <a:noFill/>
          <a:ln w="444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0764D3-0F21-0F40-B266-BE47015D7385}"/>
              </a:ext>
            </a:extLst>
          </p:cNvPr>
          <p:cNvSpPr txBox="1"/>
          <p:nvPr/>
        </p:nvSpPr>
        <p:spPr>
          <a:xfrm>
            <a:off x="5064370" y="4073714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KVM</a:t>
            </a:r>
            <a:r>
              <a:rPr kumimoji="1" lang="zh-CN" altLang="en-US" b="1" dirty="0"/>
              <a:t>得到</a:t>
            </a:r>
            <a:r>
              <a:rPr kumimoji="1" lang="en-US" altLang="zh-CN" b="1" dirty="0"/>
              <a:t>GPA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453307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F3A8A6C-0642-4F47-A95E-368D73C4BA9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分解</a:t>
            </a:r>
            <a:r>
              <a:rPr kumimoji="1" lang="en-US" altLang="zh-CN" dirty="0"/>
              <a:t>GPA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9FB6056-C782-7E43-B157-AD5A6B73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：</a:t>
            </a:r>
            <a:r>
              <a:rPr kumimoji="1" lang="en-US" altLang="zh-CN" dirty="0"/>
              <a:t>GPA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HPA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78F2F5A-CCE1-DE45-8892-BAE370A1E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456347"/>
              </p:ext>
            </p:extLst>
          </p:nvPr>
        </p:nvGraphicFramePr>
        <p:xfrm>
          <a:off x="559202" y="2614104"/>
          <a:ext cx="8025595" cy="1629792"/>
        </p:xfrm>
        <a:graphic>
          <a:graphicData uri="http://schemas.openxmlformats.org/drawingml/2006/table">
            <a:tbl>
              <a:tblPr firstRow="1" firstCol="1" bandRow="1"/>
              <a:tblGrid>
                <a:gridCol w="8025595">
                  <a:extLst>
                    <a:ext uri="{9D8B030D-6E8A-4147-A177-3AD203B41FA5}">
                      <a16:colId xmlns:a16="http://schemas.microsoft.com/office/drawing/2014/main" val="2872251907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gpt-dump/ept-dump.txt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048046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EPT PGD index: 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EPT PUD index: 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EPT PMD index: 469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EPT PTE index: 163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0       0       469       163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GPA [PGD IDX] [PUD IDX] [PMD IDX] [PTE IDX] [  Offset  ]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GPA 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000000000 000000000 111010101 010100011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011001011000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60028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5E9B2974-5D0F-5541-9E75-2F9CEFA85369}"/>
              </a:ext>
            </a:extLst>
          </p:cNvPr>
          <p:cNvSpPr/>
          <p:nvPr/>
        </p:nvSpPr>
        <p:spPr>
          <a:xfrm>
            <a:off x="914401" y="3587261"/>
            <a:ext cx="5697414" cy="793851"/>
          </a:xfrm>
          <a:prstGeom prst="rect">
            <a:avLst/>
          </a:prstGeom>
          <a:noFill/>
          <a:ln w="444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6ADC04-0603-CA48-9A8F-F0F889B0CE1E}"/>
              </a:ext>
            </a:extLst>
          </p:cNvPr>
          <p:cNvSpPr txBox="1"/>
          <p:nvPr/>
        </p:nvSpPr>
        <p:spPr>
          <a:xfrm>
            <a:off x="6002353" y="451832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得到</a:t>
            </a:r>
            <a:r>
              <a:rPr kumimoji="1" lang="en-US" altLang="zh-CN" dirty="0"/>
              <a:t>GPA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6720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54EBE98-5833-7B45-9ED9-1166AE605B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5918" y="1548462"/>
            <a:ext cx="8372163" cy="4921498"/>
          </a:xfrm>
        </p:spPr>
        <p:txBody>
          <a:bodyPr/>
          <a:lstStyle/>
          <a:p>
            <a:r>
              <a:rPr kumimoji="1" lang="zh-CN" altLang="en-US" dirty="0"/>
              <a:t>读取</a:t>
            </a:r>
            <a:r>
              <a:rPr kumimoji="1" lang="en-US" altLang="zh-CN" dirty="0"/>
              <a:t>EPT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51CD2C7-1A9B-9E49-88EF-64B9C00D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：</a:t>
            </a:r>
            <a:r>
              <a:rPr kumimoji="1" lang="en-US" altLang="zh-CN" dirty="0"/>
              <a:t>GPA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HPA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5ACC81F-BC59-1649-B476-5EF9AB7CF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592399"/>
              </p:ext>
            </p:extLst>
          </p:nvPr>
        </p:nvGraphicFramePr>
        <p:xfrm>
          <a:off x="494024" y="2122645"/>
          <a:ext cx="7571452" cy="4212705"/>
        </p:xfrm>
        <a:graphic>
          <a:graphicData uri="http://schemas.openxmlformats.org/drawingml/2006/table">
            <a:tbl>
              <a:tblPr firstRow="1" firstCol="1" bandRow="1"/>
              <a:tblGrid>
                <a:gridCol w="7571452">
                  <a:extLst>
                    <a:ext uri="{9D8B030D-6E8A-4147-A177-3AD203B41FA5}">
                      <a16:colId xmlns:a16="http://schemas.microsoft.com/office/drawing/2014/main" val="2287554890"/>
                    </a:ext>
                  </a:extLst>
                </a:gridCol>
              </a:tblGrid>
              <a:tr h="220064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linux-4.19.0/arch/x86/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mmu.c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422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43113"/>
                  </a:ext>
                </a:extLst>
              </a:tr>
              <a:tr h="3992641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void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mmu_spte_walk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(struct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kvm_vcpu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inspect_spte_fn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{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if 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-&gt;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arch.mmu.root_level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&gt;= PT64_ROOT_4LEVEL) {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hpa_t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root =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-&gt;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arch.mmu.root_hpa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;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sp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page_header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(root);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__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mmu_spte_walk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sp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fn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1);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}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static void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__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mmu_spte_walk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(struct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kvm_vcpu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zh-CN" alt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   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struct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kvm_mmu_page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*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sp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zh-CN" alt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inspect_spte_fn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int level)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{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child =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page_header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ent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] &amp; PT64_BASE_ADDR_MASK);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</a:t>
                      </a:r>
                      <a:r>
                        <a:rPr lang="zh-CN" alt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__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mmu_spte_walk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vcpu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child,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fn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level + 1);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if 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is_large_pte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ent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])) // 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遇到大页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	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print_huge_pte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ent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]);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else                      // 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未遇到大页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	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print_pte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ent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]);</a:t>
                      </a: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422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518800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5334FEA8-709F-0D42-8198-259D5C770561}"/>
              </a:ext>
            </a:extLst>
          </p:cNvPr>
          <p:cNvSpPr/>
          <p:nvPr/>
        </p:nvSpPr>
        <p:spPr>
          <a:xfrm>
            <a:off x="3863225" y="5309538"/>
            <a:ext cx="2994775" cy="868524"/>
          </a:xfrm>
          <a:prstGeom prst="rect">
            <a:avLst/>
          </a:prstGeom>
          <a:noFill/>
          <a:ln w="444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8594AA-E53B-7948-BD14-467B058C8259}"/>
              </a:ext>
            </a:extLst>
          </p:cNvPr>
          <p:cNvSpPr txBox="1"/>
          <p:nvPr/>
        </p:nvSpPr>
        <p:spPr>
          <a:xfrm>
            <a:off x="6903674" y="555913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打印</a:t>
            </a:r>
            <a:r>
              <a:rPr kumimoji="1" lang="en-US" altLang="zh-CN" b="1" dirty="0"/>
              <a:t>EPT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59089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5593CD83-4438-2A45-8F64-58EF4807646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38780728"/>
              </p:ext>
            </p:extLst>
          </p:nvPr>
        </p:nvGraphicFramePr>
        <p:xfrm>
          <a:off x="1076545" y="1768633"/>
          <a:ext cx="6990910" cy="2629789"/>
        </p:xfrm>
        <a:graphic>
          <a:graphicData uri="http://schemas.openxmlformats.org/drawingml/2006/table">
            <a:tbl>
              <a:tblPr firstRow="1" firstCol="1" bandRow="1"/>
              <a:tblGrid>
                <a:gridCol w="6990910">
                  <a:extLst>
                    <a:ext uri="{9D8B030D-6E8A-4147-A177-3AD203B41FA5}">
                      <a16:colId xmlns:a16="http://schemas.microsoft.com/office/drawing/2014/main" val="3410921709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gpt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-dump/</a:t>
                      </a:r>
                      <a:r>
                        <a:rPr lang="en-US" sz="11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ept-dump.txt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9293532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NEXT_LVL_HPA(EPTP) =  0000000000000000000111010111011000100101  +  64 * 0  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  : PGD 000000000000 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0000000000000000001000100001100010010111</a:t>
                      </a: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000100000111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NEXT_LVL_HPA(PGD)  =  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0000000000000000001000100001100010010111</a:t>
                      </a: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+  64 * 0  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  : PUD 000000000000 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0000000000000000001000000010100010100100</a:t>
                      </a: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000100000111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NEXT_LVL_HPA(PUD)  =  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0000000000000000001000000010100010100100</a:t>
                      </a: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+  64 * 469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469: PMD 000000000000 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0000000000000000001000100000111000011111</a:t>
                      </a: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000100000111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NEXT_LVL_HPA(PMD)  =  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0000000000000000001000100000111000011111</a:t>
                      </a: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+  64 * 163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163: PTE 000000000000 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0000000000000000000110101101111010011011 111101110111</a:t>
                      </a:r>
                      <a:endParaRPr lang="zh-CN" sz="1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9312785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2E0E2184-24D9-AF4F-B58C-928116967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：</a:t>
            </a:r>
            <a:r>
              <a:rPr kumimoji="1" lang="en-US" altLang="zh-CN" dirty="0"/>
              <a:t>GPA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HPA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6E4670-4E6E-FA4D-84FA-56596D95C2C0}"/>
              </a:ext>
            </a:extLst>
          </p:cNvPr>
          <p:cNvSpPr txBox="1"/>
          <p:nvPr/>
        </p:nvSpPr>
        <p:spPr>
          <a:xfrm>
            <a:off x="1090246" y="500575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得到</a:t>
            </a:r>
            <a:r>
              <a:rPr kumimoji="1" lang="en-US" altLang="zh-CN" dirty="0"/>
              <a:t>HPA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8734814-A514-9546-8243-762522887635}"/>
              </a:ext>
            </a:extLst>
          </p:cNvPr>
          <p:cNvSpPr/>
          <p:nvPr/>
        </p:nvSpPr>
        <p:spPr>
          <a:xfrm>
            <a:off x="2872154" y="4138246"/>
            <a:ext cx="4548554" cy="375139"/>
          </a:xfrm>
          <a:prstGeom prst="rect">
            <a:avLst/>
          </a:prstGeom>
          <a:noFill/>
          <a:ln w="444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215197-1CA5-1643-A3EE-CFD46271DDF0}"/>
              </a:ext>
            </a:extLst>
          </p:cNvPr>
          <p:cNvSpPr txBox="1"/>
          <p:nvPr/>
        </p:nvSpPr>
        <p:spPr>
          <a:xfrm>
            <a:off x="7438549" y="3993921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HPA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5259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EFB3B51-F4A8-AC44-B9A1-67D6C91DCE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517232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访存范围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从</a:t>
            </a:r>
            <a:r>
              <a:rPr kumimoji="1" lang="en-US" altLang="zh-CN" b="1" dirty="0"/>
              <a:t>0</a:t>
            </a:r>
            <a:r>
              <a:rPr kumimoji="1" lang="zh-CN" altLang="en-US" b="1" dirty="0"/>
              <a:t>开始且连续</a:t>
            </a:r>
            <a:r>
              <a:rPr kumimoji="1" lang="zh-CN" altLang="en-US" dirty="0"/>
              <a:t>的地址空间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BIOS/ boot loader </a:t>
            </a:r>
            <a:r>
              <a:rPr kumimoji="1" lang="zh-CN" altLang="en-US" dirty="0"/>
              <a:t>探测 </a:t>
            </a:r>
            <a:r>
              <a:rPr kumimoji="1" lang="en-US" altLang="zh-CN" dirty="0"/>
              <a:t>RAM</a:t>
            </a:r>
            <a:r>
              <a:rPr kumimoji="1" lang="zh-CN" altLang="en-US" dirty="0"/>
              <a:t> 大小</a:t>
            </a:r>
            <a:endParaRPr kumimoji="1" lang="en-US" altLang="zh-CN" dirty="0"/>
          </a:p>
          <a:p>
            <a:r>
              <a:rPr kumimoji="1" lang="zh-CN" altLang="en-US" dirty="0"/>
              <a:t>访存过程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读、写事务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CPU</a:t>
            </a:r>
            <a:r>
              <a:rPr kumimoji="1" lang="zh-CN" altLang="en-US" dirty="0"/>
              <a:t>提供物理地址 </a:t>
            </a:r>
            <a:r>
              <a:rPr kumimoji="1" lang="en-US" altLang="zh-CN" dirty="0"/>
              <a:t>(</a:t>
            </a:r>
            <a:r>
              <a:rPr kumimoji="1" lang="en-US" altLang="zh-CN" b="1" dirty="0"/>
              <a:t>PA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主存返回</a:t>
            </a:r>
            <a:r>
              <a:rPr kumimoji="1" lang="en-US" altLang="zh-CN" dirty="0"/>
              <a:t>PA</a:t>
            </a:r>
            <a:r>
              <a:rPr kumimoji="1" lang="zh-CN" altLang="en-US" dirty="0"/>
              <a:t>对应的数据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数据传输媒介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总线 （携带地址、数据、控制信号）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通过总线，可访问</a:t>
            </a:r>
            <a:r>
              <a:rPr kumimoji="1" lang="en-US" altLang="zh-CN" b="1" u="sng" dirty="0"/>
              <a:t>RAM</a:t>
            </a:r>
            <a:r>
              <a:rPr kumimoji="1" lang="zh-CN" altLang="en-US" dirty="0"/>
              <a:t>以及</a:t>
            </a:r>
            <a:r>
              <a:rPr kumimoji="1" lang="en-US" altLang="zh-CN" b="1" u="sng" dirty="0"/>
              <a:t>I/O</a:t>
            </a:r>
            <a:r>
              <a:rPr kumimoji="1" lang="zh-CN" altLang="en-US" b="1" u="sng" dirty="0"/>
              <a:t>设备</a:t>
            </a:r>
            <a:r>
              <a:rPr kumimoji="1" lang="zh-CN" altLang="en-US" dirty="0"/>
              <a:t>（</a:t>
            </a:r>
            <a:r>
              <a:rPr kumimoji="1" lang="en-US" altLang="zh-CN" dirty="0"/>
              <a:t>MMIO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组成物理地址空间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DDEA89-E4F2-BD42-9863-524DBC40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内存与访问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26AE5F-C07C-7446-A765-737C57B46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219" y="2983771"/>
            <a:ext cx="4800755" cy="203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55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F012E01-D7F1-8844-8A23-BDB660A784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检查最终结果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DC3D000-DEC1-684C-8120-54E829444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KVM</a:t>
            </a:r>
            <a:r>
              <a:rPr kumimoji="1" lang="zh-CN" altLang="en-US" dirty="0"/>
              <a:t>：</a:t>
            </a:r>
            <a:r>
              <a:rPr kumimoji="1" lang="en-US" altLang="zh-CN" dirty="0"/>
              <a:t>GPA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HPA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069412E-5D2D-524C-A2F1-51AAE244E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612820"/>
              </p:ext>
            </p:extLst>
          </p:nvPr>
        </p:nvGraphicFramePr>
        <p:xfrm>
          <a:off x="277811" y="2347426"/>
          <a:ext cx="8649976" cy="3209312"/>
        </p:xfrm>
        <a:graphic>
          <a:graphicData uri="http://schemas.openxmlformats.org/drawingml/2006/table">
            <a:tbl>
              <a:tblPr firstRow="1" firstCol="1" bandRow="1"/>
              <a:tblGrid>
                <a:gridCol w="8649976">
                  <a:extLst>
                    <a:ext uri="{9D8B030D-6E8A-4147-A177-3AD203B41FA5}">
                      <a16:colId xmlns:a16="http://schemas.microsoft.com/office/drawing/2014/main" val="2814584516"/>
                    </a:ext>
                  </a:extLst>
                </a:gridCol>
              </a:tblGrid>
              <a:tr h="208957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linux-4.19.0/arch/x86/kvm/mmu.c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405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457733"/>
                  </a:ext>
                </a:extLst>
              </a:tr>
              <a:tr h="3000355">
                <a:tc>
                  <a:txBody>
                    <a:bodyPr/>
                    <a:lstStyle/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static inline u64 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print_pte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(u64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ent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{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最终宿主机物理页的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HPA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u64 </a:t>
                      </a:r>
                      <a:r>
                        <a:rPr lang="en-US" sz="1400" b="1" kern="100" dirty="0" err="1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page_hpa</a:t>
                      </a:r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=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ent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&amp; PT64_BASE_ADDR_MASK,   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获取页偏移的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mask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offset_mask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PAGE_SIZE - 1,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物理页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HPA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加上页偏移，最终调用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__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va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()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得到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HVA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*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(u64*)(__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va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page_hpa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+ (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gpa_from_guest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&amp; 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offset_mask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)));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// 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最终读取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ptr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处的数据，为</a:t>
                      </a:r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0xdeadbeef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pr_info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("Value at HPA: %p\n" , (void *) 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*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ptr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ts val="1575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6405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612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0088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FB794F9-838C-864B-9AE1-5250663D2B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虚拟环境下，需要进行两层页表翻译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客户机进程页表</a:t>
            </a:r>
            <a:endParaRPr kumimoji="1" lang="en-US" altLang="zh-CN" dirty="0"/>
          </a:p>
          <a:p>
            <a:pPr lvl="2"/>
            <a:r>
              <a:rPr kumimoji="1" lang="en-US" altLang="zh-CN" sz="1800" b="1" dirty="0"/>
              <a:t>GVA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→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GPA</a:t>
            </a:r>
          </a:p>
          <a:p>
            <a:pPr lvl="1"/>
            <a:r>
              <a:rPr kumimoji="1" lang="zh-CN" altLang="en-US" dirty="0"/>
              <a:t>虚拟机</a:t>
            </a:r>
            <a:r>
              <a:rPr kumimoji="1" lang="en-US" altLang="zh-CN" dirty="0"/>
              <a:t>EPT</a:t>
            </a:r>
          </a:p>
          <a:p>
            <a:pPr lvl="2"/>
            <a:r>
              <a:rPr kumimoji="1" lang="en-US" altLang="zh-CN" sz="1800" b="1" dirty="0"/>
              <a:t>GPA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→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HPA</a:t>
            </a:r>
          </a:p>
          <a:p>
            <a:r>
              <a:rPr kumimoji="1" lang="zh-CN" altLang="en-US" dirty="0"/>
              <a:t>一般情况下，宿主机开启大页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故只需爬取</a:t>
            </a:r>
            <a:r>
              <a:rPr kumimoji="1" lang="en-US" altLang="zh-CN" dirty="0"/>
              <a:t>3</a:t>
            </a:r>
            <a:r>
              <a:rPr kumimoji="1" lang="zh-CN" altLang="en-US" dirty="0"/>
              <a:t>级</a:t>
            </a:r>
            <a:r>
              <a:rPr kumimoji="1" lang="en-US" altLang="zh-CN" dirty="0"/>
              <a:t>EPT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24C5909-BEFC-8243-A420-38DFCBDE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软件</a:t>
            </a:r>
            <a:r>
              <a:rPr kumimoji="1" lang="en-US" altLang="zh-CN" dirty="0"/>
              <a:t>MMU</a:t>
            </a:r>
            <a:r>
              <a:rPr kumimoji="1" lang="zh-CN" altLang="en-US" dirty="0"/>
              <a:t>实验总结</a:t>
            </a:r>
          </a:p>
        </p:txBody>
      </p:sp>
    </p:spTree>
    <p:extLst>
      <p:ext uri="{BB962C8B-B14F-4D97-AF65-F5344CB8AC3E}">
        <p14:creationId xmlns:p14="http://schemas.microsoft.com/office/powerpoint/2010/main" val="32897219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内存访问与抽象层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</a:t>
            </a:r>
            <a:r>
              <a:rPr lang="zh-CN" altLang="en-US" sz="2400" dirty="0"/>
              <a:t>内存虚拟化源码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rgbClr val="C00000"/>
          </a:solidFill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rgbClr val="C91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</a:t>
            </a:r>
            <a:r>
              <a:rPr lang="zh-CN" altLang="en-US" sz="2400" dirty="0"/>
              <a:t>内存虚拟化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内存虚拟化相关研究</a:t>
            </a:r>
          </a:p>
        </p:txBody>
      </p:sp>
    </p:spTree>
    <p:extLst>
      <p:ext uri="{BB962C8B-B14F-4D97-AF65-F5344CB8AC3E}">
        <p14:creationId xmlns:p14="http://schemas.microsoft.com/office/powerpoint/2010/main" val="26957690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AA256ED-63F6-434B-B8FC-1E2A8E57EB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3632497" cy="463059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第二层抽象扩展的实现</a:t>
            </a:r>
            <a:endParaRPr lang="en-US" altLang="zh-CN" dirty="0"/>
          </a:p>
          <a:p>
            <a:pPr lvl="1"/>
            <a:r>
              <a:rPr lang="en-US" altLang="zh-CN" dirty="0" err="1"/>
              <a:t>GiantVM</a:t>
            </a:r>
            <a:r>
              <a:rPr lang="zh-CN" altLang="en-US" dirty="0"/>
              <a:t> </a:t>
            </a:r>
            <a:r>
              <a:rPr lang="en-US" altLang="zh-CN" dirty="0"/>
              <a:t>(VEE’20)</a:t>
            </a:r>
          </a:p>
          <a:p>
            <a:pPr lvl="1"/>
            <a:r>
              <a:rPr lang="zh-CN" altLang="en-US" dirty="0"/>
              <a:t>运行在多个节点上的分布式共享内存（</a:t>
            </a:r>
            <a:r>
              <a:rPr lang="en-US" altLang="zh-CN" dirty="0"/>
              <a:t>DSM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为了保证比</a:t>
            </a:r>
            <a:r>
              <a:rPr lang="en-US" altLang="zh-CN" dirty="0"/>
              <a:t>x86-TSO</a:t>
            </a:r>
            <a:r>
              <a:rPr lang="zh-CN" altLang="en-US" dirty="0"/>
              <a:t>更强的一致性</a:t>
            </a:r>
            <a:endParaRPr lang="en-US" altLang="zh-CN" dirty="0"/>
          </a:p>
          <a:p>
            <a:pPr lvl="1"/>
            <a:r>
              <a:rPr lang="zh-CN" altLang="en-US" dirty="0"/>
              <a:t>实现内存读写的顺序一致性 （</a:t>
            </a:r>
            <a:r>
              <a:rPr lang="en-US" altLang="zh-CN" dirty="0"/>
              <a:t>SC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IVY</a:t>
            </a:r>
            <a:r>
              <a:rPr lang="zh-CN" altLang="en-US" dirty="0"/>
              <a:t>协议</a:t>
            </a:r>
            <a:endParaRPr lang="en-US" altLang="zh-CN" dirty="0"/>
          </a:p>
          <a:p>
            <a:pPr lvl="1"/>
            <a:r>
              <a:rPr lang="zh-CN" altLang="en-US" dirty="0"/>
              <a:t>满足顺序一致性</a:t>
            </a:r>
            <a:endParaRPr lang="en-US" altLang="zh-CN" dirty="0"/>
          </a:p>
          <a:p>
            <a:pPr lvl="1"/>
            <a:r>
              <a:rPr lang="en-US" altLang="zh-CN" b="1" dirty="0">
                <a:solidFill>
                  <a:srgbClr val="FF0000"/>
                </a:solidFill>
              </a:rPr>
              <a:t>Shared,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Modified,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Invalid</a:t>
            </a:r>
          </a:p>
          <a:p>
            <a:r>
              <a:rPr lang="en-US" altLang="zh-CN" b="1" dirty="0"/>
              <a:t>Kai</a:t>
            </a:r>
            <a:r>
              <a:rPr lang="zh-CN" altLang="en-US" b="1" dirty="0"/>
              <a:t> </a:t>
            </a:r>
            <a:r>
              <a:rPr lang="en-US" altLang="zh-CN" b="1" dirty="0"/>
              <a:t>Li,</a:t>
            </a:r>
            <a:r>
              <a:rPr lang="zh-CN" altLang="en-US" b="1" dirty="0"/>
              <a:t> </a:t>
            </a:r>
            <a:r>
              <a:rPr lang="en-US" altLang="zh-CN" b="1" dirty="0"/>
              <a:t>ACM</a:t>
            </a:r>
            <a:r>
              <a:rPr lang="zh-CN" altLang="en-US" b="1" dirty="0"/>
              <a:t> </a:t>
            </a:r>
            <a:r>
              <a:rPr lang="en-US" altLang="zh-CN" b="1" dirty="0"/>
              <a:t>TOCS’89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3D77BAC-5243-4EB7-A519-1A475DD1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IVY</a:t>
            </a:r>
            <a:r>
              <a:rPr lang="zh-CN" altLang="en-US" dirty="0"/>
              <a:t>协议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CE70F4-48EA-9F43-A078-D9C3F407BDC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952" y="721218"/>
            <a:ext cx="4317023" cy="3380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F2DC3C-135F-574E-97A7-34593DBFE1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66" y="4308886"/>
            <a:ext cx="5065834" cy="203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81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C5B1016-6243-6547-A6BD-094A99FB90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每台物理机上启动一个</a:t>
            </a:r>
            <a:r>
              <a:rPr kumimoji="1" lang="en-US" altLang="zh-CN" dirty="0" err="1"/>
              <a:t>dQEMU</a:t>
            </a:r>
            <a:r>
              <a:rPr kumimoji="1" lang="zh-CN" altLang="en-US" dirty="0"/>
              <a:t>实例（进程）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之间通过</a:t>
            </a:r>
            <a:r>
              <a:rPr kumimoji="1" lang="en-US" altLang="zh-CN" dirty="0"/>
              <a:t>RDMA</a:t>
            </a:r>
            <a:r>
              <a:rPr kumimoji="1" lang="zh-CN" altLang="en-US" dirty="0"/>
              <a:t>或</a:t>
            </a:r>
            <a:r>
              <a:rPr kumimoji="1" lang="en-US" altLang="zh-CN" dirty="0"/>
              <a:t>Ethernet</a:t>
            </a:r>
            <a:r>
              <a:rPr kumimoji="1" lang="zh-CN" altLang="en-US" dirty="0"/>
              <a:t> </a:t>
            </a:r>
            <a:r>
              <a:rPr kumimoji="1" lang="en-US" altLang="zh-CN" dirty="0"/>
              <a:t>TCP</a:t>
            </a:r>
            <a:r>
              <a:rPr kumimoji="1" lang="zh-CN" altLang="en-US" dirty="0"/>
              <a:t>传递数据</a:t>
            </a:r>
            <a:endParaRPr kumimoji="1" lang="en-US" altLang="zh-CN" dirty="0"/>
          </a:p>
          <a:p>
            <a:r>
              <a:rPr kumimoji="1" lang="zh-CN" altLang="en-US" dirty="0"/>
              <a:t>为虚拟机提供</a:t>
            </a:r>
            <a:r>
              <a:rPr kumimoji="1" lang="en-US" altLang="zh-CN" dirty="0"/>
              <a:t>NUMA</a:t>
            </a:r>
            <a:r>
              <a:rPr kumimoji="1" lang="zh-CN" altLang="en-US" dirty="0"/>
              <a:t>架构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每个物理机实现一个</a:t>
            </a:r>
            <a:r>
              <a:rPr kumimoji="1" lang="en-US" altLang="zh-CN" dirty="0"/>
              <a:t>NUMA</a:t>
            </a:r>
            <a:r>
              <a:rPr kumimoji="1" lang="zh-CN" altLang="en-US" dirty="0"/>
              <a:t>节点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794CC38-8D95-4A4F-A59C-FFE815368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GiantVM</a:t>
            </a:r>
            <a:r>
              <a:rPr kumimoji="1" lang="zh-CN" altLang="en-US" dirty="0"/>
              <a:t>分布式共享内存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28CB90-16E7-124D-8C3F-281645CA7F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10" y="3586772"/>
            <a:ext cx="3364035" cy="28140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内容占位符 1">
            <a:extLst>
              <a:ext uri="{FF2B5EF4-FFF2-40B4-BE49-F238E27FC236}">
                <a16:creationId xmlns:a16="http://schemas.microsoft.com/office/drawing/2014/main" id="{9BDE1052-62E6-A64C-B643-2BF0D04A46E1}"/>
              </a:ext>
            </a:extLst>
          </p:cNvPr>
          <p:cNvSpPr txBox="1">
            <a:spLocks/>
          </p:cNvSpPr>
          <p:nvPr/>
        </p:nvSpPr>
        <p:spPr>
          <a:xfrm>
            <a:off x="4819840" y="3151062"/>
            <a:ext cx="3632497" cy="3456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当写入无效或被修改页面、读取无效页面时</a:t>
            </a:r>
            <a:endParaRPr lang="en-US" altLang="zh-CN" dirty="0"/>
          </a:p>
          <a:p>
            <a:pPr lvl="1"/>
            <a:r>
              <a:rPr lang="zh-CN" altLang="en-US" b="1" dirty="0"/>
              <a:t>通过</a:t>
            </a:r>
            <a:r>
              <a:rPr lang="en-US" altLang="zh-CN" b="1" dirty="0"/>
              <a:t>EPT</a:t>
            </a:r>
            <a:r>
              <a:rPr lang="zh-CN" altLang="en-US" b="1" dirty="0"/>
              <a:t>维护页状态</a:t>
            </a:r>
            <a:endParaRPr lang="en-US" altLang="zh-CN" b="1" dirty="0"/>
          </a:p>
          <a:p>
            <a:pPr lvl="2"/>
            <a:r>
              <a:rPr lang="en-US" altLang="zh-CN" b="1" dirty="0">
                <a:solidFill>
                  <a:srgbClr val="FF0000"/>
                </a:solidFill>
              </a:rPr>
              <a:t>Shared,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Modified,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Invalid</a:t>
            </a:r>
            <a:endParaRPr lang="en-US" altLang="zh-CN" b="1" dirty="0"/>
          </a:p>
          <a:p>
            <a:pPr lvl="1"/>
            <a:r>
              <a:rPr lang="zh-CN" altLang="en-US" dirty="0"/>
              <a:t>触发</a:t>
            </a:r>
            <a:r>
              <a:rPr lang="en-US" altLang="zh-CN" dirty="0"/>
              <a:t>EPT</a:t>
            </a:r>
            <a:r>
              <a:rPr lang="zh-CN" altLang="en-US" dirty="0"/>
              <a:t> </a:t>
            </a:r>
            <a:r>
              <a:rPr lang="en-US" altLang="zh-CN" dirty="0"/>
              <a:t>Violation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KVM</a:t>
            </a:r>
            <a:r>
              <a:rPr lang="zh-CN" altLang="en-US" dirty="0"/>
              <a:t>中执行</a:t>
            </a:r>
            <a:r>
              <a:rPr lang="en-US" altLang="zh-CN" dirty="0"/>
              <a:t>IVY</a:t>
            </a:r>
            <a:r>
              <a:rPr lang="zh-CN" altLang="en-US" dirty="0"/>
              <a:t>协议</a:t>
            </a:r>
            <a:endParaRPr lang="en-US" altLang="zh-CN" dirty="0"/>
          </a:p>
          <a:p>
            <a:pPr lvl="1"/>
            <a:r>
              <a:rPr lang="en-US" altLang="zh-CN" dirty="0"/>
              <a:t>Manager</a:t>
            </a:r>
            <a:r>
              <a:rPr lang="zh-CN" altLang="en-US" dirty="0"/>
              <a:t>，</a:t>
            </a:r>
            <a:r>
              <a:rPr lang="en-US" altLang="zh-CN" dirty="0"/>
              <a:t>Owner</a:t>
            </a:r>
            <a:r>
              <a:rPr lang="zh-CN" altLang="en-US" dirty="0"/>
              <a:t>，</a:t>
            </a:r>
            <a:r>
              <a:rPr lang="en-US" altLang="zh-CN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7376503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CABAC22-97D3-6C45-9E31-1BCED9BCED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客户端（触发</a:t>
            </a:r>
            <a:r>
              <a:rPr kumimoji="1" lang="en-US" altLang="zh-CN" dirty="0"/>
              <a:t>IVY</a:t>
            </a:r>
            <a:r>
              <a:rPr kumimoji="1" lang="zh-CN" altLang="en-US" dirty="0"/>
              <a:t>协议执行）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tdp_page_fault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获取</a:t>
            </a:r>
            <a:r>
              <a:rPr kumimoji="1" lang="en-US" altLang="zh-CN" dirty="0"/>
              <a:t>DSM</a:t>
            </a:r>
            <a:r>
              <a:rPr kumimoji="1" lang="zh-CN" altLang="en-US" dirty="0"/>
              <a:t>页状态（共享、被修改、无效）</a:t>
            </a:r>
            <a:endParaRPr kumimoji="1" lang="en-US" altLang="zh-CN" dirty="0"/>
          </a:p>
          <a:p>
            <a:pPr lvl="2"/>
            <a:r>
              <a:rPr lang="en-US" altLang="zh-CN" b="1" dirty="0" err="1"/>
              <a:t>dsm_access</a:t>
            </a:r>
            <a:r>
              <a:rPr lang="en-US" altLang="zh-CN" b="1" dirty="0"/>
              <a:t> </a:t>
            </a:r>
            <a:r>
              <a:rPr lang="en-US" altLang="zh-CN" dirty="0"/>
              <a:t>= </a:t>
            </a:r>
            <a:r>
              <a:rPr lang="en-US" altLang="zh-CN" b="1" dirty="0" err="1"/>
              <a:t>kvm_dsm_vcpu_acquire_page</a:t>
            </a:r>
            <a:r>
              <a:rPr lang="en-US" altLang="zh-CN" b="1" dirty="0"/>
              <a:t>(</a:t>
            </a:r>
            <a:r>
              <a:rPr lang="en-US" altLang="zh-CN" b="1" dirty="0" err="1"/>
              <a:t>vcpu</a:t>
            </a:r>
            <a:r>
              <a:rPr lang="en-US" altLang="zh-CN" b="1" dirty="0"/>
              <a:t>, &amp;slot, </a:t>
            </a:r>
            <a:r>
              <a:rPr lang="en-US" altLang="zh-CN" b="1" dirty="0" err="1"/>
              <a:t>gfn</a:t>
            </a:r>
            <a:r>
              <a:rPr lang="en-US" altLang="zh-CN" b="1" dirty="0"/>
              <a:t>, write);</a:t>
            </a:r>
            <a:endParaRPr lang="zh-CN" altLang="zh-CN" dirty="0"/>
          </a:p>
          <a:p>
            <a:pPr lvl="3"/>
            <a:r>
              <a:rPr lang="en-US" altLang="zh-CN" sz="1600" b="1" dirty="0" err="1"/>
              <a:t>ivy_kvm_dsm_page_fault</a:t>
            </a:r>
            <a:r>
              <a:rPr lang="zh-CN" altLang="en-US" sz="1600" b="1" dirty="0"/>
              <a:t>： 执行</a:t>
            </a:r>
            <a:r>
              <a:rPr lang="en-US" altLang="zh-CN" sz="1600" b="1" dirty="0"/>
              <a:t>IVY</a:t>
            </a:r>
            <a:r>
              <a:rPr lang="zh-CN" altLang="en-US" sz="1600" b="1" dirty="0"/>
              <a:t>协议</a:t>
            </a:r>
            <a:endParaRPr lang="en-US" altLang="zh-CN" sz="1600" b="1" dirty="0"/>
          </a:p>
          <a:p>
            <a:pPr lvl="2"/>
            <a:r>
              <a:rPr lang="zh-CN" altLang="en-US" sz="1800" dirty="0"/>
              <a:t>将页状态填入</a:t>
            </a:r>
            <a:r>
              <a:rPr lang="en-US" altLang="zh-CN" sz="1800" dirty="0"/>
              <a:t>EPT</a:t>
            </a:r>
            <a:r>
              <a:rPr lang="zh-CN" altLang="en-US" sz="1800" dirty="0"/>
              <a:t>，确保下次可以通过</a:t>
            </a:r>
            <a:r>
              <a:rPr lang="en-US" altLang="zh-CN" sz="1800" dirty="0"/>
              <a:t>EPT</a:t>
            </a:r>
            <a:r>
              <a:rPr lang="zh-CN" altLang="en-US" sz="1800" dirty="0"/>
              <a:t> </a:t>
            </a:r>
            <a:r>
              <a:rPr lang="en-US" altLang="zh-CN" sz="1800" dirty="0"/>
              <a:t>Violation</a:t>
            </a:r>
            <a:r>
              <a:rPr lang="zh-CN" altLang="en-US" sz="1800" dirty="0"/>
              <a:t>截获</a:t>
            </a:r>
            <a:endParaRPr lang="en-US" altLang="zh-CN" sz="1800" dirty="0"/>
          </a:p>
          <a:p>
            <a:pPr lvl="2"/>
            <a:r>
              <a:rPr lang="en-US" altLang="zh-CN" b="1" dirty="0"/>
              <a:t>__</a:t>
            </a:r>
            <a:r>
              <a:rPr lang="en-US" altLang="zh-CN" b="1" dirty="0" err="1"/>
              <a:t>direct_map</a:t>
            </a:r>
            <a:r>
              <a:rPr lang="en-US" altLang="zh-CN" dirty="0"/>
              <a:t>(</a:t>
            </a:r>
            <a:r>
              <a:rPr lang="en-US" altLang="zh-CN" b="1" dirty="0" err="1"/>
              <a:t>dsm_access</a:t>
            </a:r>
            <a:r>
              <a:rPr lang="en-US" altLang="zh-CN" dirty="0"/>
              <a:t>)</a:t>
            </a:r>
            <a:r>
              <a:rPr lang="zh-CN" altLang="zh-CN" sz="1800" dirty="0"/>
              <a:t> </a:t>
            </a:r>
            <a:endParaRPr lang="en-US" altLang="zh-CN" sz="1800" dirty="0"/>
          </a:p>
          <a:p>
            <a:r>
              <a:rPr kumimoji="1" lang="zh-CN" altLang="en-US" dirty="0"/>
              <a:t>服务端（接收</a:t>
            </a:r>
            <a:r>
              <a:rPr kumimoji="1" lang="en-US" altLang="zh-CN" dirty="0"/>
              <a:t>IVY</a:t>
            </a:r>
            <a:r>
              <a:rPr kumimoji="1" lang="zh-CN" altLang="en-US" dirty="0"/>
              <a:t>协议执行的请求）</a:t>
            </a:r>
            <a:endParaRPr kumimoji="1" lang="en-US" altLang="zh-CN" dirty="0"/>
          </a:p>
          <a:p>
            <a:pPr lvl="1"/>
            <a:r>
              <a:rPr lang="en-US" altLang="zh-CN" b="1" dirty="0" err="1"/>
              <a:t>kvm_dsm_threadfn</a:t>
            </a:r>
            <a:endParaRPr lang="en-US" altLang="zh-CN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AE48288-7C92-384A-B15F-114F8947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IVY</a:t>
            </a:r>
            <a:r>
              <a:rPr kumimoji="1" lang="zh-CN" altLang="en-US" dirty="0"/>
              <a:t>协议在</a:t>
            </a:r>
            <a:r>
              <a:rPr kumimoji="1" lang="en-US" altLang="zh-CN" dirty="0"/>
              <a:t>KVM</a:t>
            </a:r>
            <a:r>
              <a:rPr kumimoji="1" lang="zh-CN" altLang="en-US" dirty="0"/>
              <a:t>中的实现</a:t>
            </a:r>
          </a:p>
        </p:txBody>
      </p:sp>
    </p:spTree>
    <p:extLst>
      <p:ext uri="{BB962C8B-B14F-4D97-AF65-F5344CB8AC3E}">
        <p14:creationId xmlns:p14="http://schemas.microsoft.com/office/powerpoint/2010/main" val="32830095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DBFD214-0704-E44C-AD93-0ABAF105B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IVY</a:t>
            </a:r>
            <a:r>
              <a:rPr kumimoji="1" lang="zh-CN" altLang="en-US" dirty="0"/>
              <a:t>协议在</a:t>
            </a:r>
            <a:r>
              <a:rPr kumimoji="1" lang="en-US" altLang="zh-CN" dirty="0"/>
              <a:t>KVM</a:t>
            </a:r>
            <a:r>
              <a:rPr kumimoji="1" lang="zh-CN" altLang="en-US" dirty="0"/>
              <a:t>中的实现</a:t>
            </a:r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42B08D9D-329F-E14D-A026-A84A8032AE7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01362430"/>
              </p:ext>
            </p:extLst>
          </p:nvPr>
        </p:nvGraphicFramePr>
        <p:xfrm>
          <a:off x="107163" y="1548462"/>
          <a:ext cx="9036838" cy="5233738"/>
        </p:xfrm>
        <a:graphic>
          <a:graphicData uri="http://schemas.openxmlformats.org/drawingml/2006/table">
            <a:tbl>
              <a:tblPr firstRow="1" firstCol="1" bandRow="1"/>
              <a:tblGrid>
                <a:gridCol w="9036838">
                  <a:extLst>
                    <a:ext uri="{9D8B030D-6E8A-4147-A177-3AD203B41FA5}">
                      <a16:colId xmlns:a16="http://schemas.microsoft.com/office/drawing/2014/main" val="3667454721"/>
                    </a:ext>
                  </a:extLst>
                </a:gridCol>
              </a:tblGrid>
              <a:tr h="362399">
                <a:tc>
                  <a:txBody>
                    <a:bodyPr/>
                    <a:lstStyle/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b="1" kern="1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giantvm-linux/arch/x86/kvm/dsm.c | ivy.c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3783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516391"/>
                  </a:ext>
                </a:extLst>
              </a:tr>
              <a:tr h="3912923">
                <a:tc>
                  <a:txBody>
                    <a:bodyPr/>
                    <a:lstStyle/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kvm_dsm_threadfn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在接收到一个请求后启动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NDSM_CONN_THREADS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个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req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处理线程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kvm_dsm_threadfn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while (1) {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for 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0;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&lt; NDSM_CONN_THREADS;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++) {// </a:t>
                      </a:r>
                      <a:r>
                        <a:rPr lang="zh-CN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启动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NDSM_CONN_THREADS</a:t>
                      </a:r>
                      <a:r>
                        <a:rPr lang="zh-CN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个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thread =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kthread_run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kvm_dsm_handle_req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 // 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req</a:t>
                      </a:r>
                      <a:r>
                        <a:rPr lang="zh-CN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处理线程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	(void*)conn, "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dsm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-conn/%d:%d",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-&gt;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arch.dsm_id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count++);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}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}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kvm_dsm_handle_req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-&gt;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ivy_kvm_dsm_handle_req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{ //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ivy.c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while (1) {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switch 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req.req_type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 {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case DSM_REQ_INVALIDATE: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ret =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dsm_handle_invalidate_req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conn_sock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		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memslot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slot, &amp;req, &amp;retry,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page, &amp;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tx_add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case DSM_REQ_WRITE: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ret =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dsm_handle_write_req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conn_sock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memslot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slot, &amp;req,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		&amp;retry,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page, &amp;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tx_add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case DSM_REQ_READ: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ret = 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dsm_handle_read_req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kvm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conn_sock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memslot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slot, &amp;req,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			&amp;retry, 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vfn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page, &amp;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tx_add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);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	}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	}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ts val="1575"/>
                        </a:lnSpc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3783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413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9323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F45DB5C-FC72-E442-9A65-6AF55E71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DSM</a:t>
            </a:r>
            <a:r>
              <a:rPr kumimoji="1" lang="zh-CN" altLang="en-US" dirty="0"/>
              <a:t>存在伪共享问题</a:t>
            </a: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2965CD9C-104D-3340-80B0-D11340960245}"/>
              </a:ext>
            </a:extLst>
          </p:cNvPr>
          <p:cNvSpPr txBox="1">
            <a:spLocks/>
          </p:cNvSpPr>
          <p:nvPr/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双层抽象导致客户机</a:t>
            </a:r>
            <a:r>
              <a:rPr lang="en-US" altLang="zh-CN" dirty="0"/>
              <a:t>OS</a:t>
            </a:r>
            <a:r>
              <a:rPr lang="zh-CN" altLang="en-US" dirty="0"/>
              <a:t>无法得知底层硬件拓扑</a:t>
            </a:r>
            <a:endParaRPr lang="en-US" altLang="zh-CN" dirty="0"/>
          </a:p>
          <a:p>
            <a:pPr lvl="1"/>
            <a:r>
              <a:rPr lang="zh-CN" altLang="en-US" dirty="0"/>
              <a:t>引发伪共享问题</a:t>
            </a:r>
            <a:r>
              <a:rPr lang="en-US" altLang="zh-CN" dirty="0"/>
              <a:t> (false sharing)</a:t>
            </a:r>
          </a:p>
          <a:p>
            <a:r>
              <a:rPr lang="zh-CN" altLang="en-US" dirty="0"/>
              <a:t>解决方案：</a:t>
            </a:r>
            <a:endParaRPr lang="en-US" altLang="zh-CN" dirty="0"/>
          </a:p>
          <a:p>
            <a:pPr lvl="1"/>
            <a:r>
              <a:rPr lang="zh-CN" altLang="en-US" dirty="0"/>
              <a:t>使用更宽松的内存一致性协议，如</a:t>
            </a:r>
            <a:r>
              <a:rPr lang="en-US" altLang="zh-CN" dirty="0"/>
              <a:t>x86-TSO</a:t>
            </a:r>
          </a:p>
          <a:p>
            <a:pPr lvl="1"/>
            <a:r>
              <a:rPr lang="zh-CN" altLang="en-US" dirty="0"/>
              <a:t>使用硬件完成</a:t>
            </a:r>
            <a:r>
              <a:rPr lang="en-US" altLang="zh-CN" dirty="0"/>
              <a:t>DSM</a:t>
            </a:r>
            <a:r>
              <a:rPr lang="zh-CN" altLang="en-US" dirty="0"/>
              <a:t>内存一致性协议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61CC27-C7E4-7747-9B4D-5974B7AC3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38819"/>
            <a:ext cx="4572000" cy="20463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4AB708-61D1-0542-9948-1EF36D9E5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521" y="1846057"/>
            <a:ext cx="2574466" cy="2172776"/>
          </a:xfrm>
          <a:prstGeom prst="rect">
            <a:avLst/>
          </a:prstGeom>
        </p:spPr>
      </p:pic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840355E8-F751-7F4C-A6C9-37D2C00100D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" y="4215624"/>
            <a:ext cx="4529230" cy="1833921"/>
          </a:xfrm>
        </p:spPr>
      </p:pic>
    </p:spTree>
    <p:extLst>
      <p:ext uri="{BB962C8B-B14F-4D97-AF65-F5344CB8AC3E}">
        <p14:creationId xmlns:p14="http://schemas.microsoft.com/office/powerpoint/2010/main" val="14560079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内存访问与抽象层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内存虚拟化实现方式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QEMU/KVM </a:t>
            </a:r>
            <a:r>
              <a:rPr lang="zh-CN" altLang="en-US" sz="2400" dirty="0"/>
              <a:t>内存虚拟化源码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GiantVM</a:t>
            </a:r>
            <a:r>
              <a:rPr lang="en-US" altLang="zh-CN" sz="2400" dirty="0"/>
              <a:t> </a:t>
            </a:r>
            <a:r>
              <a:rPr lang="zh-CN" altLang="en-US" sz="2400" dirty="0"/>
              <a:t>内存虚拟化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  <a:solidFill>
            <a:srgbClr val="C9151E"/>
          </a:solidFill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内存虚拟化相关研究</a:t>
            </a:r>
          </a:p>
        </p:txBody>
      </p:sp>
    </p:spTree>
    <p:extLst>
      <p:ext uri="{BB962C8B-B14F-4D97-AF65-F5344CB8AC3E}">
        <p14:creationId xmlns:p14="http://schemas.microsoft.com/office/powerpoint/2010/main" val="33608481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BE921E3-31BE-2C49-814E-617464F55FF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"/>
          <a:stretch/>
        </p:blipFill>
        <p:spPr>
          <a:xfrm>
            <a:off x="4824820" y="2145323"/>
            <a:ext cx="4237118" cy="2835888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FBC11DF-544E-45D4-933A-13C68B9C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0641"/>
            <a:ext cx="9594761" cy="574183"/>
          </a:xfrm>
        </p:spPr>
        <p:txBody>
          <a:bodyPr/>
          <a:lstStyle/>
          <a:p>
            <a:r>
              <a:rPr lang="zh-CN" altLang="en-US" dirty="0"/>
              <a:t>多层抽象层的统一：</a:t>
            </a:r>
            <a:r>
              <a:rPr lang="en-US" altLang="zh-CN" dirty="0"/>
              <a:t>Virtual Block Interface (VBI)</a:t>
            </a:r>
            <a:r>
              <a:rPr kumimoji="1" lang="en-US" altLang="zh-CN" baseline="30000" dirty="0"/>
              <a:t> [5]</a:t>
            </a:r>
            <a:endParaRPr lang="zh-CN" altLang="en-US" dirty="0"/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45A5D07E-537F-B045-8C4E-0739ED1F2F86}"/>
              </a:ext>
            </a:extLst>
          </p:cNvPr>
          <p:cNvSpPr txBox="1">
            <a:spLocks/>
          </p:cNvSpPr>
          <p:nvPr/>
        </p:nvSpPr>
        <p:spPr>
          <a:xfrm>
            <a:off x="0" y="1594803"/>
            <a:ext cx="8372163" cy="51694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VBI: </a:t>
            </a:r>
            <a:r>
              <a:rPr lang="zh-CN" altLang="en-US" dirty="0"/>
              <a:t>只有一层全局共享的</a:t>
            </a:r>
            <a:r>
              <a:rPr lang="en-US" altLang="zh-CN" dirty="0"/>
              <a:t>VBI</a:t>
            </a:r>
            <a:r>
              <a:rPr lang="zh-CN" altLang="en-US" dirty="0"/>
              <a:t>地址空间</a:t>
            </a:r>
            <a:endParaRPr lang="en-US" altLang="zh-CN" dirty="0"/>
          </a:p>
          <a:p>
            <a:pPr lvl="1"/>
            <a:r>
              <a:rPr lang="en-US" altLang="zh-CN" dirty="0"/>
              <a:t>x86:</a:t>
            </a:r>
            <a:r>
              <a:rPr lang="zh-CN" altLang="en-US" dirty="0"/>
              <a:t> 每个进程私有的地址空间</a:t>
            </a:r>
            <a:endParaRPr lang="en-US" altLang="zh-CN" dirty="0"/>
          </a:p>
          <a:p>
            <a:pPr lvl="1"/>
            <a:r>
              <a:rPr lang="zh-CN" altLang="en-US" dirty="0"/>
              <a:t>优势</a:t>
            </a:r>
            <a:r>
              <a:rPr lang="en-US" altLang="zh-CN" dirty="0"/>
              <a:t>: </a:t>
            </a:r>
          </a:p>
          <a:p>
            <a:pPr lvl="2"/>
            <a:r>
              <a:rPr lang="en-US" altLang="zh-CN" dirty="0"/>
              <a:t>1.</a:t>
            </a:r>
            <a:r>
              <a:rPr lang="zh-CN" altLang="en-US" dirty="0"/>
              <a:t> 可使用</a:t>
            </a:r>
            <a:r>
              <a:rPr lang="en-US" altLang="zh-CN" dirty="0"/>
              <a:t>VBI</a:t>
            </a:r>
            <a:r>
              <a:rPr lang="zh-CN" altLang="en-US" dirty="0"/>
              <a:t>地址索引缓存</a:t>
            </a:r>
            <a:r>
              <a:rPr lang="en-US" altLang="zh-CN" b="1" dirty="0">
                <a:solidFill>
                  <a:srgbClr val="FF0000"/>
                </a:solidFill>
              </a:rPr>
              <a:t>(VIVT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Cache)</a:t>
            </a:r>
          </a:p>
          <a:p>
            <a:pPr marL="914400" lvl="2" indent="0">
              <a:buNone/>
            </a:pPr>
            <a:r>
              <a:rPr lang="zh-CN" altLang="en-US" dirty="0"/>
              <a:t>        无需在访问</a:t>
            </a:r>
            <a:r>
              <a:rPr lang="en-US" altLang="zh-CN" dirty="0"/>
              <a:t>Cache</a:t>
            </a:r>
            <a:r>
              <a:rPr lang="zh-CN" altLang="en-US" dirty="0"/>
              <a:t>前进行地址翻译</a:t>
            </a:r>
            <a:endParaRPr lang="en-US" altLang="zh-CN" dirty="0"/>
          </a:p>
          <a:p>
            <a:pPr lvl="2"/>
            <a:r>
              <a:rPr lang="en-US" altLang="zh-CN" dirty="0"/>
              <a:t>2. </a:t>
            </a:r>
            <a:r>
              <a:rPr lang="zh-CN" altLang="en-US" dirty="0"/>
              <a:t>扁平化抽象层，虚拟机</a:t>
            </a:r>
            <a:r>
              <a:rPr lang="zh-CN" altLang="en-US" b="1" dirty="0">
                <a:solidFill>
                  <a:srgbClr val="FF0000"/>
                </a:solidFill>
              </a:rPr>
              <a:t>无需</a:t>
            </a:r>
            <a:r>
              <a:rPr lang="zh-CN" altLang="en-US" dirty="0"/>
              <a:t>双层翻译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VBI: </a:t>
            </a:r>
            <a:r>
              <a:rPr lang="zh-CN" altLang="en-US" dirty="0"/>
              <a:t>每个</a:t>
            </a:r>
            <a:r>
              <a:rPr lang="en-US" altLang="zh-CN" dirty="0"/>
              <a:t>VB</a:t>
            </a:r>
            <a:r>
              <a:rPr lang="zh-CN" altLang="en-US" dirty="0"/>
              <a:t>都有独立的翻译结构</a:t>
            </a:r>
            <a:endParaRPr lang="en-US" altLang="zh-CN" dirty="0"/>
          </a:p>
          <a:p>
            <a:pPr lvl="1"/>
            <a:r>
              <a:rPr lang="en-US" altLang="zh-CN" dirty="0"/>
              <a:t>x86: </a:t>
            </a:r>
            <a:r>
              <a:rPr lang="zh-CN" altLang="en-US" dirty="0"/>
              <a:t>每个进程一个翻译结构</a:t>
            </a:r>
            <a:r>
              <a:rPr lang="en-US" altLang="zh-CN" dirty="0"/>
              <a:t>(</a:t>
            </a:r>
            <a:r>
              <a:rPr lang="zh-CN" altLang="en-US" dirty="0"/>
              <a:t>页表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优势</a:t>
            </a:r>
            <a:r>
              <a:rPr lang="en-US" altLang="zh-CN" dirty="0"/>
              <a:t>:</a:t>
            </a:r>
          </a:p>
          <a:p>
            <a:pPr lvl="2"/>
            <a:r>
              <a:rPr lang="zh-CN" altLang="en-US" dirty="0"/>
              <a:t>可以为不同特性的内存区域</a:t>
            </a:r>
            <a:r>
              <a:rPr lang="zh-CN" altLang="en-US" b="1" dirty="0">
                <a:solidFill>
                  <a:srgbClr val="FF0000"/>
                </a:solidFill>
              </a:rPr>
              <a:t>定制</a:t>
            </a:r>
            <a:r>
              <a:rPr lang="zh-CN" altLang="en-US" dirty="0"/>
              <a:t>翻译结构</a:t>
            </a:r>
            <a:endParaRPr lang="en-US" altLang="zh-CN" dirty="0"/>
          </a:p>
          <a:p>
            <a:pPr lvl="2"/>
            <a:r>
              <a:rPr lang="zh-CN" altLang="en-US" dirty="0"/>
              <a:t>举例：直接映射、单级页表、两级页表</a:t>
            </a:r>
            <a:r>
              <a:rPr lang="en-US" altLang="zh-CN" dirty="0"/>
              <a:t>...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由</a:t>
            </a:r>
            <a:r>
              <a:rPr lang="en-US" altLang="zh-CN" dirty="0"/>
              <a:t>OS</a:t>
            </a:r>
            <a:r>
              <a:rPr lang="zh-CN" altLang="en-US" dirty="0"/>
              <a:t>管理</a:t>
            </a:r>
            <a:r>
              <a:rPr lang="en-US" altLang="zh-CN" dirty="0"/>
              <a:t>VB</a:t>
            </a:r>
            <a:r>
              <a:rPr lang="zh-CN" altLang="en-US" dirty="0"/>
              <a:t>访问权限</a:t>
            </a:r>
            <a:endParaRPr lang="en-US" altLang="zh-CN" dirty="0"/>
          </a:p>
          <a:p>
            <a:pPr lvl="1"/>
            <a:r>
              <a:rPr lang="zh-CN" altLang="en-US" dirty="0"/>
              <a:t>优势：与地址翻译解耦，无需与地址翻译同时发生，提升访存性能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995E14-C2E6-A74C-AFBD-42FCE934C94C}"/>
              </a:ext>
            </a:extLst>
          </p:cNvPr>
          <p:cNvSpPr txBox="1"/>
          <p:nvPr/>
        </p:nvSpPr>
        <p:spPr>
          <a:xfrm>
            <a:off x="6285615" y="5161190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VBI (ISCA’20) </a:t>
            </a:r>
            <a:r>
              <a:rPr kumimoji="1" lang="en-US" altLang="zh-CN" b="1" baseline="30000" dirty="0"/>
              <a:t>[5]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56877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EFB3B51-F4A8-AC44-B9A1-67D6C91DCE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953" y="1685678"/>
            <a:ext cx="8372163" cy="4921498"/>
          </a:xfrm>
        </p:spPr>
        <p:txBody>
          <a:bodyPr/>
          <a:lstStyle/>
          <a:p>
            <a:r>
              <a:rPr kumimoji="1" lang="zh-CN" altLang="en-US" dirty="0"/>
              <a:t>实现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分时复用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引入进程的概念</a:t>
            </a:r>
            <a:endParaRPr kumimoji="1" lang="en-US" altLang="zh-CN" dirty="0"/>
          </a:p>
          <a:p>
            <a:r>
              <a:rPr kumimoji="1" lang="zh-CN" altLang="en-US" dirty="0"/>
              <a:t>防止进程间访问内存冲突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在物理地址空间之上加入抽象层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虚拟地址（</a:t>
            </a:r>
            <a:r>
              <a:rPr kumimoji="1" lang="en-US" altLang="zh-CN" dirty="0"/>
              <a:t>VA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保证</a:t>
            </a:r>
            <a:r>
              <a:rPr kumimoji="1" lang="zh-CN" altLang="en-US" b="1" dirty="0"/>
              <a:t>从</a:t>
            </a:r>
            <a:r>
              <a:rPr kumimoji="1" lang="en-US" altLang="zh-CN" b="1" dirty="0"/>
              <a:t>0</a:t>
            </a:r>
            <a:r>
              <a:rPr kumimoji="1" lang="zh-CN" altLang="en-US" b="1" dirty="0"/>
              <a:t>开始且连续</a:t>
            </a:r>
            <a:endParaRPr kumimoji="1" lang="en-US" altLang="zh-CN" b="1" dirty="0"/>
          </a:p>
          <a:p>
            <a:endParaRPr kumimoji="1" lang="en-US" altLang="zh-CN" b="1" dirty="0"/>
          </a:p>
          <a:p>
            <a:r>
              <a:rPr kumimoji="1" lang="zh-CN" altLang="en-US" b="1" dirty="0"/>
              <a:t>优势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实现了进程间内存隔离，不被其他进程破坏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实现了进程间地址空间的统一，简化链接、加载等过程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提高物理内存使用效率，灵活使用磁盘、远程内存代替物理内存</a:t>
            </a:r>
            <a:endParaRPr kumimoji="1" lang="en-US" altLang="zh-CN" dirty="0"/>
          </a:p>
          <a:p>
            <a:endParaRPr kumimoji="1" lang="en-US" altLang="zh-CN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DDEA89-E4F2-BD42-9863-524DBC40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第一层抽象：单机上的虚拟内存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579961-A8F6-6D4E-A10B-1FF8DE6B0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6" r="16996"/>
          <a:stretch/>
        </p:blipFill>
        <p:spPr>
          <a:xfrm>
            <a:off x="4253824" y="1578803"/>
            <a:ext cx="4491594" cy="360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409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3740BF2-DE43-554C-BFD9-B22AC5B398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2334" y="1826355"/>
            <a:ext cx="8372163" cy="4921498"/>
          </a:xfrm>
        </p:spPr>
        <p:txBody>
          <a:bodyPr/>
          <a:lstStyle/>
          <a:p>
            <a:r>
              <a:rPr kumimoji="1" lang="en-US" altLang="zh-CN" b="1" dirty="0"/>
              <a:t>1a, 1b, 1c: </a:t>
            </a:r>
            <a:r>
              <a:rPr kumimoji="1" lang="en-US" altLang="zh-CN" dirty="0"/>
              <a:t>	</a:t>
            </a:r>
            <a:r>
              <a:rPr kumimoji="1" lang="zh-CN" altLang="en-US" dirty="0"/>
              <a:t>获取</a:t>
            </a:r>
            <a:r>
              <a:rPr kumimoji="1" lang="en-US" altLang="zh-CN" dirty="0"/>
              <a:t>VB</a:t>
            </a:r>
            <a:r>
              <a:rPr kumimoji="1" lang="zh-CN" altLang="en-US" dirty="0"/>
              <a:t>（</a:t>
            </a:r>
            <a:r>
              <a:rPr kumimoji="1" lang="en-US" altLang="zh-CN" sz="1600" b="1" dirty="0" err="1">
                <a:latin typeface="Courier" pitchFamily="2" charset="0"/>
              </a:rPr>
              <a:t>request_vb</a:t>
            </a:r>
            <a:r>
              <a:rPr kumimoji="1" lang="zh-CN" altLang="en-US" dirty="0"/>
              <a:t>）</a:t>
            </a:r>
            <a:r>
              <a:rPr kumimoji="1" lang="en-US" altLang="zh-CN" dirty="0"/>
              <a:t>: 			</a:t>
            </a:r>
            <a:r>
              <a:rPr kumimoji="1" lang="zh-CN" altLang="en-US" dirty="0"/>
              <a:t>由</a:t>
            </a:r>
            <a:r>
              <a:rPr kumimoji="1" lang="zh-CN" altLang="en-US" b="1" dirty="0"/>
              <a:t>应用</a:t>
            </a:r>
            <a:r>
              <a:rPr kumimoji="1" lang="zh-CN" altLang="en-US" dirty="0"/>
              <a:t>完成</a:t>
            </a:r>
            <a:endParaRPr kumimoji="1" lang="en-US" altLang="zh-CN" dirty="0"/>
          </a:p>
          <a:p>
            <a:r>
              <a:rPr kumimoji="1" lang="en-US" altLang="zh-CN" b="1" dirty="0"/>
              <a:t>2a, 2b: </a:t>
            </a:r>
            <a:r>
              <a:rPr kumimoji="1" lang="en-US" altLang="zh-CN" dirty="0"/>
              <a:t>	</a:t>
            </a:r>
            <a:r>
              <a:rPr kumimoji="1" lang="zh-CN" altLang="en-US" dirty="0"/>
              <a:t>赋予进程访问此</a:t>
            </a:r>
            <a:r>
              <a:rPr kumimoji="1" lang="en-US" altLang="zh-CN" dirty="0"/>
              <a:t>VB</a:t>
            </a:r>
            <a:r>
              <a:rPr kumimoji="1" lang="zh-CN" altLang="en-US" dirty="0"/>
              <a:t>的权限（</a:t>
            </a:r>
            <a:r>
              <a:rPr kumimoji="1" lang="en-US" altLang="zh-CN" sz="1600" b="1" dirty="0">
                <a:latin typeface="Courier" pitchFamily="2" charset="0"/>
              </a:rPr>
              <a:t>attach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	</a:t>
            </a:r>
            <a:r>
              <a:rPr kumimoji="1" lang="zh-CN" altLang="en-US" dirty="0"/>
              <a:t>由</a:t>
            </a:r>
            <a:r>
              <a:rPr kumimoji="1" lang="en-US" altLang="zh-CN" b="1" dirty="0"/>
              <a:t>OS</a:t>
            </a:r>
            <a:r>
              <a:rPr kumimoji="1" lang="zh-CN" altLang="en-US" dirty="0"/>
              <a:t>完成</a:t>
            </a:r>
            <a:endParaRPr kumimoji="1" lang="en-US" altLang="zh-CN" dirty="0"/>
          </a:p>
          <a:p>
            <a:r>
              <a:rPr kumimoji="1" lang="en-US" altLang="zh-CN" b="1" dirty="0"/>
              <a:t>3: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		</a:t>
            </a:r>
            <a:r>
              <a:rPr kumimoji="1" lang="zh-CN" altLang="en-US" dirty="0"/>
              <a:t>在此</a:t>
            </a:r>
            <a:r>
              <a:rPr kumimoji="1" lang="en-US" altLang="zh-CN" dirty="0"/>
              <a:t>VB</a:t>
            </a:r>
            <a:r>
              <a:rPr kumimoji="1" lang="zh-CN" altLang="en-US" dirty="0"/>
              <a:t>上分配内存（修改的</a:t>
            </a:r>
            <a:r>
              <a:rPr kumimoji="1" lang="en-US" altLang="zh-CN" sz="1600" b="1" dirty="0">
                <a:latin typeface="Courier" pitchFamily="2" charset="0"/>
              </a:rPr>
              <a:t>malloc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	</a:t>
            </a:r>
            <a:r>
              <a:rPr kumimoji="1" lang="zh-CN" altLang="en-US" dirty="0"/>
              <a:t>由</a:t>
            </a:r>
            <a:r>
              <a:rPr kumimoji="1" lang="zh-CN" altLang="en-US" b="1" dirty="0"/>
              <a:t>应用</a:t>
            </a:r>
            <a:r>
              <a:rPr kumimoji="1" lang="zh-CN" altLang="en-US" dirty="0"/>
              <a:t>完成</a:t>
            </a:r>
            <a:endParaRPr kumimoji="1" lang="en-US" altLang="zh-CN" dirty="0"/>
          </a:p>
          <a:p>
            <a:r>
              <a:rPr kumimoji="1" lang="en-US" altLang="zh-CN" b="1" dirty="0"/>
              <a:t>4-8: 	</a:t>
            </a:r>
            <a:r>
              <a:rPr kumimoji="1" lang="en-US" altLang="zh-CN" dirty="0"/>
              <a:t>	</a:t>
            </a:r>
            <a:r>
              <a:rPr kumimoji="1" lang="zh-CN" altLang="en-US" dirty="0"/>
              <a:t>访问该</a:t>
            </a:r>
            <a:r>
              <a:rPr kumimoji="1" lang="en-US" altLang="zh-CN" dirty="0"/>
              <a:t>malloc</a:t>
            </a:r>
            <a:r>
              <a:rPr kumimoji="1" lang="zh-CN" altLang="en-US" dirty="0"/>
              <a:t>的数据（访存指令）：</a:t>
            </a:r>
            <a:r>
              <a:rPr kumimoji="1" lang="en-US" altLang="zh-CN" dirty="0"/>
              <a:t>	</a:t>
            </a:r>
            <a:r>
              <a:rPr kumimoji="1" lang="zh-CN" altLang="en-US" dirty="0"/>
              <a:t>由</a:t>
            </a:r>
            <a:r>
              <a:rPr kumimoji="1" lang="zh-CN" altLang="en-US" b="1" dirty="0"/>
              <a:t>硬件</a:t>
            </a:r>
            <a:r>
              <a:rPr kumimoji="1" lang="zh-CN" altLang="en-US" dirty="0"/>
              <a:t>完成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23D9AA4-2C14-384E-905C-785831F7EE90}"/>
              </a:ext>
            </a:extLst>
          </p:cNvPr>
          <p:cNvSpPr txBox="1">
            <a:spLocks/>
          </p:cNvSpPr>
          <p:nvPr/>
        </p:nvSpPr>
        <p:spPr>
          <a:xfrm>
            <a:off x="0" y="840641"/>
            <a:ext cx="9144000" cy="5741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多层抽象层的统一：</a:t>
            </a:r>
            <a:r>
              <a:rPr lang="en-US" altLang="zh-CN" dirty="0"/>
              <a:t>Virtual Block Interface (VBI)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9D4A7A-2090-3F4F-AB05-F366E7183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1239"/>
            <a:ext cx="9144000" cy="21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81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内容占位符 25">
            <a:extLst>
              <a:ext uri="{FF2B5EF4-FFF2-40B4-BE49-F238E27FC236}">
                <a16:creationId xmlns:a16="http://schemas.microsoft.com/office/drawing/2014/main" id="{69E66F6A-9BD3-454A-BE07-6D192A33C24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8" y="1772718"/>
            <a:ext cx="5040318" cy="3273852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DDB0C5EA-18E8-0046-9A3B-AB1E0430A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889506"/>
            <a:ext cx="8907884" cy="574183"/>
          </a:xfrm>
        </p:spPr>
        <p:txBody>
          <a:bodyPr/>
          <a:lstStyle/>
          <a:p>
            <a:r>
              <a:rPr lang="zh-CN" altLang="en-US" dirty="0"/>
              <a:t>多层抽象层的统一：</a:t>
            </a:r>
            <a:r>
              <a:rPr lang="en-US" altLang="zh-CN" dirty="0"/>
              <a:t>Virtual Block Interface (VBI)</a:t>
            </a:r>
            <a:endParaRPr kumimoji="1" lang="zh-CN" altLang="en-US" dirty="0"/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CF41C878-5787-1F45-BE5A-8DBD630BCEB8}"/>
              </a:ext>
            </a:extLst>
          </p:cNvPr>
          <p:cNvGrpSpPr/>
          <p:nvPr/>
        </p:nvGrpSpPr>
        <p:grpSpPr>
          <a:xfrm>
            <a:off x="5648868" y="1548462"/>
            <a:ext cx="2743200" cy="4787262"/>
            <a:chOff x="6009737" y="1558566"/>
            <a:chExt cx="2743200" cy="4787262"/>
          </a:xfrm>
        </p:grpSpPr>
        <p:sp>
          <p:nvSpPr>
            <p:cNvPr id="5" name="Rounded Rectangle 33">
              <a:extLst>
                <a:ext uri="{FF2B5EF4-FFF2-40B4-BE49-F238E27FC236}">
                  <a16:creationId xmlns:a16="http://schemas.microsoft.com/office/drawing/2014/main" id="{8B5A0687-F031-5344-A88A-2D2D2E391765}"/>
                </a:ext>
              </a:extLst>
            </p:cNvPr>
            <p:cNvSpPr/>
            <p:nvPr/>
          </p:nvSpPr>
          <p:spPr>
            <a:xfrm flipH="1">
              <a:off x="6009737" y="1993876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rgbClr val="4169E1"/>
                  </a:solidFill>
                  <a:latin typeface="Calibri" panose="020F0502020204030204"/>
                </a:rPr>
                <a:t>      Guest OS</a:t>
              </a:r>
            </a:p>
          </p:txBody>
        </p:sp>
        <p:sp>
          <p:nvSpPr>
            <p:cNvPr id="6" name="Rounded Rectangle 34">
              <a:extLst>
                <a:ext uri="{FF2B5EF4-FFF2-40B4-BE49-F238E27FC236}">
                  <a16:creationId xmlns:a16="http://schemas.microsoft.com/office/drawing/2014/main" id="{6CBF5527-1616-6C41-A62B-E0B335F51AD8}"/>
                </a:ext>
              </a:extLst>
            </p:cNvPr>
            <p:cNvSpPr/>
            <p:nvPr/>
          </p:nvSpPr>
          <p:spPr>
            <a:xfrm flipH="1">
              <a:off x="6088483" y="3694068"/>
              <a:ext cx="2573014" cy="1097280"/>
            </a:xfrm>
            <a:prstGeom prst="roundRect">
              <a:avLst>
                <a:gd name="adj" fmla="val 6476"/>
              </a:avLst>
            </a:prstGeom>
            <a:solidFill>
              <a:srgbClr val="F4E0DD"/>
            </a:solidFill>
            <a:ln>
              <a:solidFill>
                <a:srgbClr val="F1CC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rgbClr val="B6321D"/>
                  </a:solidFill>
                  <a:latin typeface="Calibri" panose="020F0502020204030204"/>
                </a:rPr>
                <a:t>VBI Address Space</a:t>
              </a:r>
            </a:p>
          </p:txBody>
        </p:sp>
        <p:sp>
          <p:nvSpPr>
            <p:cNvPr id="7" name="Rounded Rectangle 35">
              <a:extLst>
                <a:ext uri="{FF2B5EF4-FFF2-40B4-BE49-F238E27FC236}">
                  <a16:creationId xmlns:a16="http://schemas.microsoft.com/office/drawing/2014/main" id="{D62DF34B-2B31-5E48-883A-6D4C4BB2C5BD}"/>
                </a:ext>
              </a:extLst>
            </p:cNvPr>
            <p:cNvSpPr/>
            <p:nvPr/>
          </p:nvSpPr>
          <p:spPr>
            <a:xfrm flipH="1">
              <a:off x="6009737" y="3158762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rgbClr val="4169E1"/>
                  </a:solidFill>
                  <a:latin typeface="Calibri" panose="020F0502020204030204"/>
                </a:rPr>
                <a:t>       Host OS</a:t>
              </a:r>
            </a:p>
          </p:txBody>
        </p:sp>
        <p:sp>
          <p:nvSpPr>
            <p:cNvPr id="8" name="Rounded Rectangle 36">
              <a:extLst>
                <a:ext uri="{FF2B5EF4-FFF2-40B4-BE49-F238E27FC236}">
                  <a16:creationId xmlns:a16="http://schemas.microsoft.com/office/drawing/2014/main" id="{68B985EA-2F46-A344-92E5-920B324F7086}"/>
                </a:ext>
              </a:extLst>
            </p:cNvPr>
            <p:cNvSpPr/>
            <p:nvPr/>
          </p:nvSpPr>
          <p:spPr>
            <a:xfrm>
              <a:off x="6192616" y="2688228"/>
              <a:ext cx="757773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Process 1</a:t>
              </a:r>
            </a:p>
          </p:txBody>
        </p:sp>
        <p:grpSp>
          <p:nvGrpSpPr>
            <p:cNvPr id="9" name="Group 38">
              <a:extLst>
                <a:ext uri="{FF2B5EF4-FFF2-40B4-BE49-F238E27FC236}">
                  <a16:creationId xmlns:a16="http://schemas.microsoft.com/office/drawing/2014/main" id="{18A52214-96FF-1047-9151-271CFC9EA687}"/>
                </a:ext>
              </a:extLst>
            </p:cNvPr>
            <p:cNvGrpSpPr/>
            <p:nvPr/>
          </p:nvGrpSpPr>
          <p:grpSpPr>
            <a:xfrm>
              <a:off x="6009737" y="3785508"/>
              <a:ext cx="548640" cy="611981"/>
              <a:chOff x="1988245" y="1344231"/>
              <a:chExt cx="548640" cy="611981"/>
            </a:xfrm>
          </p:grpSpPr>
          <p:sp>
            <p:nvSpPr>
              <p:cNvPr id="23" name="Rounded Rectangle 65">
                <a:extLst>
                  <a:ext uri="{FF2B5EF4-FFF2-40B4-BE49-F238E27FC236}">
                    <a16:creationId xmlns:a16="http://schemas.microsoft.com/office/drawing/2014/main" id="{A31466A0-D14E-F947-BFD4-D5A3E4187E36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18288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TextBox 66">
                <a:extLst>
                  <a:ext uri="{FF2B5EF4-FFF2-40B4-BE49-F238E27FC236}">
                    <a16:creationId xmlns:a16="http://schemas.microsoft.com/office/drawing/2014/main" id="{8E2E5DBB-36BD-FB4D-8EEE-F1A805391FA9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  <a:latin typeface="Calibri" panose="020F0502020204030204"/>
                  </a:rPr>
                  <a:t>VB 1</a:t>
                </a:r>
              </a:p>
            </p:txBody>
          </p:sp>
        </p:grpSp>
        <p:cxnSp>
          <p:nvCxnSpPr>
            <p:cNvPr id="10" name="Straight Arrow Connector 39">
              <a:extLst>
                <a:ext uri="{FF2B5EF4-FFF2-40B4-BE49-F238E27FC236}">
                  <a16:creationId xmlns:a16="http://schemas.microsoft.com/office/drawing/2014/main" id="{08D90239-3BE8-8C49-B179-A8B449F35FA6}"/>
                </a:ext>
              </a:extLst>
            </p:cNvPr>
            <p:cNvCxnSpPr>
              <a:cxnSpLocks/>
              <a:stCxn id="8" idx="2"/>
              <a:endCxn id="23" idx="0"/>
            </p:cNvCxnSpPr>
            <p:nvPr/>
          </p:nvCxnSpPr>
          <p:spPr>
            <a:xfrm flipH="1">
              <a:off x="6284057" y="3053988"/>
              <a:ext cx="287446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42">
              <a:extLst>
                <a:ext uri="{FF2B5EF4-FFF2-40B4-BE49-F238E27FC236}">
                  <a16:creationId xmlns:a16="http://schemas.microsoft.com/office/drawing/2014/main" id="{8E9321A1-1E21-CC43-9FBE-8A29649B7793}"/>
                </a:ext>
              </a:extLst>
            </p:cNvPr>
            <p:cNvSpPr/>
            <p:nvPr/>
          </p:nvSpPr>
          <p:spPr>
            <a:xfrm>
              <a:off x="7756275" y="1558566"/>
              <a:ext cx="765199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Process 2</a:t>
              </a:r>
            </a:p>
          </p:txBody>
        </p:sp>
        <p:cxnSp>
          <p:nvCxnSpPr>
            <p:cNvPr id="12" name="Straight Arrow Connector 43">
              <a:extLst>
                <a:ext uri="{FF2B5EF4-FFF2-40B4-BE49-F238E27FC236}">
                  <a16:creationId xmlns:a16="http://schemas.microsoft.com/office/drawing/2014/main" id="{CFB9D98B-F4AB-4B45-A335-274423DA54BE}"/>
                </a:ext>
              </a:extLst>
            </p:cNvPr>
            <p:cNvCxnSpPr>
              <a:cxnSpLocks/>
              <a:stCxn id="11" idx="2"/>
              <a:endCxn id="21" idx="0"/>
            </p:cNvCxnSpPr>
            <p:nvPr/>
          </p:nvCxnSpPr>
          <p:spPr>
            <a:xfrm flipH="1">
              <a:off x="7133270" y="1924326"/>
              <a:ext cx="1005605" cy="187368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44">
              <a:extLst>
                <a:ext uri="{FF2B5EF4-FFF2-40B4-BE49-F238E27FC236}">
                  <a16:creationId xmlns:a16="http://schemas.microsoft.com/office/drawing/2014/main" id="{CF6950D7-5081-BB4F-A538-CB44B49CC6C0}"/>
                </a:ext>
              </a:extLst>
            </p:cNvPr>
            <p:cNvSpPr/>
            <p:nvPr/>
          </p:nvSpPr>
          <p:spPr>
            <a:xfrm>
              <a:off x="6101177" y="4974228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rgbClr val="D8CFF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rgbClr val="7030A0"/>
                  </a:solidFill>
                  <a:latin typeface="Calibri" panose="020F0502020204030204"/>
                </a:rPr>
                <a:t>Memory Translation Layer</a:t>
              </a:r>
            </a:p>
            <a:p>
              <a:pPr algn="ctr"/>
              <a:r>
                <a:rPr lang="en-US" sz="1400" dirty="0">
                  <a:solidFill>
                    <a:srgbClr val="7030A0"/>
                  </a:solidFill>
                  <a:latin typeface="Calibri" panose="020F0502020204030204"/>
                </a:rPr>
                <a:t>in Memory Controller</a:t>
              </a:r>
              <a:endParaRPr lang="en-US" sz="1600" dirty="0">
                <a:solidFill>
                  <a:srgbClr val="7030A0"/>
                </a:solidFill>
                <a:latin typeface="Calibri" panose="020F0502020204030204"/>
              </a:endParaRPr>
            </a:p>
          </p:txBody>
        </p:sp>
        <p:sp>
          <p:nvSpPr>
            <p:cNvPr id="14" name="Rounded Rectangle 45">
              <a:extLst>
                <a:ext uri="{FF2B5EF4-FFF2-40B4-BE49-F238E27FC236}">
                  <a16:creationId xmlns:a16="http://schemas.microsoft.com/office/drawing/2014/main" id="{10F3FF3C-CC3F-1242-A506-AC8365ACA5F3}"/>
                </a:ext>
              </a:extLst>
            </p:cNvPr>
            <p:cNvSpPr/>
            <p:nvPr/>
          </p:nvSpPr>
          <p:spPr>
            <a:xfrm>
              <a:off x="6101177" y="5980068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rgbClr val="E1F7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libri" panose="020F0502020204030204"/>
                </a:rPr>
                <a:t>Physical Memory</a:t>
              </a:r>
              <a:endParaRPr lang="en-US" sz="16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55C9AA55-1F9D-104E-A223-9565C8964E1C}"/>
                </a:ext>
              </a:extLst>
            </p:cNvPr>
            <p:cNvGrpSpPr/>
            <p:nvPr/>
          </p:nvGrpSpPr>
          <p:grpSpPr>
            <a:xfrm>
              <a:off x="6858950" y="3798014"/>
              <a:ext cx="548640" cy="611981"/>
              <a:chOff x="2079685" y="1344231"/>
              <a:chExt cx="548640" cy="611981"/>
            </a:xfrm>
          </p:grpSpPr>
          <p:sp>
            <p:nvSpPr>
              <p:cNvPr id="21" name="Rounded Rectangle 62">
                <a:extLst>
                  <a:ext uri="{FF2B5EF4-FFF2-40B4-BE49-F238E27FC236}">
                    <a16:creationId xmlns:a16="http://schemas.microsoft.com/office/drawing/2014/main" id="{B65F9B7E-E2A6-894F-A4EA-F27069711A9D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TextBox 63">
                <a:extLst>
                  <a:ext uri="{FF2B5EF4-FFF2-40B4-BE49-F238E27FC236}">
                    <a16:creationId xmlns:a16="http://schemas.microsoft.com/office/drawing/2014/main" id="{D116A737-A59E-CD40-8276-674058488700}"/>
                  </a:ext>
                </a:extLst>
              </p:cNvPr>
              <p:cNvSpPr txBox="1"/>
              <p:nvPr/>
            </p:nvSpPr>
            <p:spPr>
              <a:xfrm>
                <a:off x="207968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  <a:latin typeface="Calibri" panose="020F0502020204030204"/>
                  </a:rPr>
                  <a:t>VB 2</a:t>
                </a:r>
              </a:p>
            </p:txBody>
          </p:sp>
        </p:grpSp>
        <p:sp>
          <p:nvSpPr>
            <p:cNvPr id="16" name="Rounded Rectangle 49">
              <a:extLst>
                <a:ext uri="{FF2B5EF4-FFF2-40B4-BE49-F238E27FC236}">
                  <a16:creationId xmlns:a16="http://schemas.microsoft.com/office/drawing/2014/main" id="{E924733D-D9DC-9145-BB67-78C4E3C5FB73}"/>
                </a:ext>
              </a:extLst>
            </p:cNvPr>
            <p:cNvSpPr/>
            <p:nvPr/>
          </p:nvSpPr>
          <p:spPr>
            <a:xfrm>
              <a:off x="7756275" y="3785508"/>
              <a:ext cx="765199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TextBox 50">
              <a:extLst>
                <a:ext uri="{FF2B5EF4-FFF2-40B4-BE49-F238E27FC236}">
                  <a16:creationId xmlns:a16="http://schemas.microsoft.com/office/drawing/2014/main" id="{3549878E-D529-484C-8D4A-84F66005ABD0}"/>
                </a:ext>
              </a:extLst>
            </p:cNvPr>
            <p:cNvSpPr txBox="1"/>
            <p:nvPr/>
          </p:nvSpPr>
          <p:spPr>
            <a:xfrm>
              <a:off x="7844714" y="4176391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>
                  <a:solidFill>
                    <a:srgbClr val="C00000"/>
                  </a:solidFill>
                  <a:latin typeface="Calibri" panose="020F0502020204030204"/>
                </a:rPr>
                <a:t>VB 3</a:t>
              </a:r>
            </a:p>
          </p:txBody>
        </p:sp>
        <p:cxnSp>
          <p:nvCxnSpPr>
            <p:cNvPr id="18" name="Straight Arrow Connector 51">
              <a:extLst>
                <a:ext uri="{FF2B5EF4-FFF2-40B4-BE49-F238E27FC236}">
                  <a16:creationId xmlns:a16="http://schemas.microsoft.com/office/drawing/2014/main" id="{06C3D83C-460F-8143-9155-A5C8162A2CC2}"/>
                </a:ext>
              </a:extLst>
            </p:cNvPr>
            <p:cNvCxnSpPr>
              <a:cxnSpLocks/>
              <a:stCxn id="8" idx="2"/>
              <a:endCxn id="21" idx="0"/>
            </p:cNvCxnSpPr>
            <p:nvPr/>
          </p:nvCxnSpPr>
          <p:spPr>
            <a:xfrm>
              <a:off x="6571503" y="3053988"/>
              <a:ext cx="561767" cy="74402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52">
              <a:extLst>
                <a:ext uri="{FF2B5EF4-FFF2-40B4-BE49-F238E27FC236}">
                  <a16:creationId xmlns:a16="http://schemas.microsoft.com/office/drawing/2014/main" id="{FA61EE3B-72D4-0C4C-A57C-3539C5C394C8}"/>
                </a:ext>
              </a:extLst>
            </p:cNvPr>
            <p:cNvCxnSpPr>
              <a:cxnSpLocks/>
              <a:stCxn id="11" idx="2"/>
              <a:endCxn id="16" idx="0"/>
            </p:cNvCxnSpPr>
            <p:nvPr/>
          </p:nvCxnSpPr>
          <p:spPr>
            <a:xfrm>
              <a:off x="8138875" y="1924326"/>
              <a:ext cx="0" cy="186118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53">
              <a:extLst>
                <a:ext uri="{FF2B5EF4-FFF2-40B4-BE49-F238E27FC236}">
                  <a16:creationId xmlns:a16="http://schemas.microsoft.com/office/drawing/2014/main" id="{4E92068C-D159-8047-88AF-A3C98898F9CC}"/>
                </a:ext>
              </a:extLst>
            </p:cNvPr>
            <p:cNvSpPr txBox="1"/>
            <p:nvPr/>
          </p:nvSpPr>
          <p:spPr>
            <a:xfrm>
              <a:off x="6088483" y="2338201"/>
              <a:ext cx="2585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AD47">
                      <a:lumMod val="75000"/>
                    </a:srgbClr>
                  </a:solidFill>
                  <a:latin typeface="Calibri" panose="020F0502020204030204"/>
                </a:rPr>
                <a:t>---- virtualization layer ----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2530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B0C5EA-18E8-0046-9A3B-AB1E0430A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889506"/>
            <a:ext cx="8907884" cy="574183"/>
          </a:xfrm>
        </p:spPr>
        <p:txBody>
          <a:bodyPr/>
          <a:lstStyle/>
          <a:p>
            <a:r>
              <a:rPr lang="zh-CN" altLang="en-US" dirty="0"/>
              <a:t>多层抽象层的统一：</a:t>
            </a:r>
            <a:r>
              <a:rPr lang="en-US" altLang="zh-CN" dirty="0"/>
              <a:t>Virtual Block Interface (VBI)</a:t>
            </a:r>
            <a:endParaRPr kumimoji="1" lang="zh-CN" altLang="en-US" dirty="0"/>
          </a:p>
        </p:txBody>
      </p:sp>
      <p:pic>
        <p:nvPicPr>
          <p:cNvPr id="28" name="内容占位符 27">
            <a:extLst>
              <a:ext uri="{FF2B5EF4-FFF2-40B4-BE49-F238E27FC236}">
                <a16:creationId xmlns:a16="http://schemas.microsoft.com/office/drawing/2014/main" id="{B287F712-21EF-5C4D-89E1-7486F791606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6602"/>
            <a:ext cx="4642691" cy="2909608"/>
          </a:xfr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A3BB0D2-0A50-0E42-8A83-2930DAE960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52" y="1916465"/>
            <a:ext cx="4747847" cy="37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4800335-A349-D44B-845E-C77A3FCD13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/>
              <a:t>[1]  J. Nelson, B. Holt, B. Myers, P. Briggs, L. </a:t>
            </a:r>
            <a:r>
              <a:rPr lang="en-US" altLang="zh-CN" dirty="0" err="1"/>
              <a:t>Ceze</a:t>
            </a:r>
            <a:r>
              <a:rPr lang="en-US" altLang="zh-CN" dirty="0"/>
              <a:t>, S. Kahan, and M. Oskin, “Latency-tolerant software distributed shared memory,” in </a:t>
            </a:r>
            <a:r>
              <a:rPr lang="en-US" altLang="zh-CN" i="1" dirty="0"/>
              <a:t>2015 USENIX Annual Technical Conference, USENIX ATC ’15, July 8-10, Santa Clara, CA, USA</a:t>
            </a:r>
            <a:r>
              <a:rPr lang="en-US" altLang="zh-CN" dirty="0"/>
              <a:t>, S. Lu and E. Riedel, Eds. USENIX Association, 2015, pp. 291–305. [Online]. Available: https://</a:t>
            </a:r>
            <a:r>
              <a:rPr lang="en-US" altLang="zh-CN" dirty="0" err="1"/>
              <a:t>www.usenix.org</a:t>
            </a:r>
            <a:r>
              <a:rPr lang="en-US" altLang="zh-CN" dirty="0"/>
              <a:t>/conference/atc15/ technical- session/presentation/nelson </a:t>
            </a:r>
          </a:p>
          <a:p>
            <a:r>
              <a:rPr lang="en-US" altLang="zh-CN" dirty="0"/>
              <a:t>[2]  J. Zhang, Z. Ding, Y. Chen, X. Jia, B. Yu, Z. Qi, and H. Guan, “</a:t>
            </a:r>
            <a:r>
              <a:rPr lang="en-US" altLang="zh-CN" dirty="0" err="1"/>
              <a:t>Giantvm</a:t>
            </a:r>
            <a:r>
              <a:rPr lang="en-US" altLang="zh-CN" dirty="0"/>
              <a:t>: a type-ii hypervisor implementing many- to-one virtualization,” in </a:t>
            </a:r>
            <a:r>
              <a:rPr lang="en-US" altLang="zh-CN" i="1" dirty="0"/>
              <a:t>VEE ’20: 16th ACM SIGPLAN/SIGOPS International Conference on Virtual Execution Environments, virtual event [Lausanne, Switzerland], March 17, 2020</a:t>
            </a:r>
            <a:r>
              <a:rPr lang="en-US" altLang="zh-CN" dirty="0"/>
              <a:t>, S. </a:t>
            </a:r>
            <a:r>
              <a:rPr lang="en-US" altLang="zh-CN" dirty="0" err="1"/>
              <a:t>Nagarakatte</a:t>
            </a:r>
            <a:r>
              <a:rPr lang="en-US" altLang="zh-CN" dirty="0"/>
              <a:t>, A. Baumann, and B. </a:t>
            </a:r>
            <a:r>
              <a:rPr lang="en-US" altLang="zh-CN" dirty="0" err="1"/>
              <a:t>Kasikci</a:t>
            </a:r>
            <a:r>
              <a:rPr lang="en-US" altLang="zh-CN" dirty="0"/>
              <a:t>, Eds. ACM, 2020, pp. 30–44. [Online]. Available: https://</a:t>
            </a:r>
            <a:r>
              <a:rPr lang="en-US" altLang="zh-CN" dirty="0" err="1"/>
              <a:t>doi.org</a:t>
            </a:r>
            <a:r>
              <a:rPr lang="en-US" altLang="zh-CN" dirty="0"/>
              <a:t>/10.1145/3381052.3381324 </a:t>
            </a:r>
          </a:p>
          <a:p>
            <a:r>
              <a:rPr lang="en-US" altLang="zh-CN" dirty="0"/>
              <a:t>[3]  V. </a:t>
            </a:r>
            <a:r>
              <a:rPr lang="en-US" altLang="zh-CN" dirty="0" err="1"/>
              <a:t>Karakostas</a:t>
            </a:r>
            <a:r>
              <a:rPr lang="en-US" altLang="zh-CN" dirty="0"/>
              <a:t>, J. Gandhi, F. </a:t>
            </a:r>
            <a:r>
              <a:rPr lang="en-US" altLang="zh-CN" dirty="0" err="1"/>
              <a:t>Ayar</a:t>
            </a:r>
            <a:r>
              <a:rPr lang="en-US" altLang="zh-CN" dirty="0"/>
              <a:t>, A. Cristal, M. D. Hill, K. S. McKinley, M. </a:t>
            </a:r>
            <a:r>
              <a:rPr lang="en-US" altLang="zh-CN" dirty="0" err="1"/>
              <a:t>Nemirovsky</a:t>
            </a:r>
            <a:r>
              <a:rPr lang="en-US" altLang="zh-CN" dirty="0"/>
              <a:t>, M. M. Swift, and O. S. </a:t>
            </a:r>
            <a:r>
              <a:rPr lang="en-US" altLang="zh-CN" dirty="0" err="1"/>
              <a:t>Unsal</a:t>
            </a:r>
            <a:r>
              <a:rPr lang="en-US" altLang="zh-CN" dirty="0"/>
              <a:t>, “Redundant memory mappings for fast access to large memories,” in </a:t>
            </a:r>
            <a:r>
              <a:rPr lang="en-US" altLang="zh-CN" i="1" dirty="0"/>
              <a:t>Proceedings of the 42nd Annual International Symposium on Computer Architecture, Portland, OR, USA, June 13-17, 2015</a:t>
            </a:r>
            <a:r>
              <a:rPr lang="en-US" altLang="zh-CN" dirty="0"/>
              <a:t>, D. T. Marr and D. H. </a:t>
            </a:r>
            <a:r>
              <a:rPr lang="en-US" altLang="zh-CN" dirty="0" err="1"/>
              <a:t>Albonesi</a:t>
            </a:r>
            <a:r>
              <a:rPr lang="en-US" altLang="zh-CN" dirty="0"/>
              <a:t>, Eds. ACM, 2015, pp. 66–78. [Online]. Available: https://</a:t>
            </a:r>
            <a:r>
              <a:rPr lang="en-US" altLang="zh-CN" dirty="0" err="1"/>
              <a:t>doi.org</a:t>
            </a:r>
            <a:r>
              <a:rPr lang="en-US" altLang="zh-CN" dirty="0"/>
              <a:t>/10.1145/2749469.2749471 </a:t>
            </a:r>
          </a:p>
          <a:p>
            <a:r>
              <a:rPr lang="en-US" altLang="zh-CN" dirty="0"/>
              <a:t>[4]  J. Gandhi, M. D. Hill, and M. M. Swift, “Agile paging: Exceeding the best of nested and shadow paging,” in </a:t>
            </a:r>
            <a:r>
              <a:rPr lang="en-US" altLang="zh-CN" i="1" dirty="0"/>
              <a:t>43rd ACM/IEEE Annual International Symposium on Computer Architecture, ISCA 2016, Seoul, South Korea, June 18-22, 2016</a:t>
            </a:r>
            <a:r>
              <a:rPr lang="en-US" altLang="zh-CN" dirty="0"/>
              <a:t>. IEEE Computer Society, 2016, pp. 707–718. [Online]. Available: https://</a:t>
            </a:r>
            <a:r>
              <a:rPr lang="en-US" altLang="zh-CN" dirty="0" err="1"/>
              <a:t>doi.org</a:t>
            </a:r>
            <a:r>
              <a:rPr lang="en-US" altLang="zh-CN" dirty="0"/>
              <a:t>/10.1109/ISCA.2016.67 </a:t>
            </a:r>
          </a:p>
          <a:p>
            <a:r>
              <a:rPr lang="en-US" altLang="zh-CN" dirty="0"/>
              <a:t>[5]  N. </a:t>
            </a:r>
            <a:r>
              <a:rPr lang="en-US" altLang="zh-CN" dirty="0" err="1"/>
              <a:t>Hajinazar</a:t>
            </a:r>
            <a:r>
              <a:rPr lang="en-US" altLang="zh-CN" dirty="0"/>
              <a:t>, P. Patel, M. Patel, K. </a:t>
            </a:r>
            <a:r>
              <a:rPr lang="en-US" altLang="zh-CN" dirty="0" err="1"/>
              <a:t>Kanellopoulos</a:t>
            </a:r>
            <a:r>
              <a:rPr lang="en-US" altLang="zh-CN" dirty="0"/>
              <a:t>, S. Ghose, R. </a:t>
            </a:r>
            <a:r>
              <a:rPr lang="en-US" altLang="zh-CN" dirty="0" err="1"/>
              <a:t>Ausavarungnirun</a:t>
            </a:r>
            <a:r>
              <a:rPr lang="en-US" altLang="zh-CN" dirty="0"/>
              <a:t>, G. F. Oliveira, J. </a:t>
            </a:r>
            <a:r>
              <a:rPr lang="en-US" altLang="zh-CN" dirty="0" err="1"/>
              <a:t>Appavoo</a:t>
            </a:r>
            <a:r>
              <a:rPr lang="en-US" altLang="zh-CN" dirty="0"/>
              <a:t>, V. Seshadri, and O. </a:t>
            </a:r>
            <a:r>
              <a:rPr lang="en-US" altLang="zh-CN" dirty="0" err="1"/>
              <a:t>Mutlu</a:t>
            </a:r>
            <a:r>
              <a:rPr lang="en-US" altLang="zh-CN" dirty="0"/>
              <a:t>, “The virtual block interface: A flexible alternative to the conventional virtual memory framework,” in </a:t>
            </a:r>
            <a:r>
              <a:rPr lang="en-US" altLang="zh-CN" i="1" dirty="0"/>
              <a:t>47th ACM/IEEE Annual International Symposium on Computer Architecture, ISCA 2020, Valencia, Spain, May 30 - June 3, 2020</a:t>
            </a:r>
            <a:r>
              <a:rPr lang="en-US" altLang="zh-CN" dirty="0"/>
              <a:t>. IEEE, 2020, pp. 1050– 1063. [Online]. Available: https://</a:t>
            </a:r>
            <a:r>
              <a:rPr lang="en-US" altLang="zh-CN" dirty="0" err="1"/>
              <a:t>doi.org</a:t>
            </a:r>
            <a:r>
              <a:rPr lang="en-US" altLang="zh-CN" dirty="0"/>
              <a:t>/10.1109/ISCA45697. 2020.00089 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4E4DCE8-4FE0-9943-8454-903579AC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参考文献</a:t>
            </a:r>
          </a:p>
        </p:txBody>
      </p:sp>
    </p:spTree>
    <p:extLst>
      <p:ext uri="{BB962C8B-B14F-4D97-AF65-F5344CB8AC3E}">
        <p14:creationId xmlns:p14="http://schemas.microsoft.com/office/powerpoint/2010/main" val="849705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3348" y="1816797"/>
            <a:ext cx="2419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F46F540-C258-B44E-B06A-FB36423414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6703943" cy="4921498"/>
          </a:xfrm>
        </p:spPr>
        <p:txBody>
          <a:bodyPr/>
          <a:lstStyle/>
          <a:p>
            <a:r>
              <a:rPr kumimoji="1" lang="zh-CN" altLang="en-US" dirty="0"/>
              <a:t>分布式共享内存（</a:t>
            </a:r>
            <a:r>
              <a:rPr kumimoji="1" lang="en-US" altLang="zh-CN" dirty="0"/>
              <a:t>DSM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将虚拟内存的“后备”真实内存分散在多个机器上</a:t>
            </a:r>
            <a:endParaRPr kumimoji="1" lang="en-US" altLang="zh-CN" dirty="0"/>
          </a:p>
          <a:p>
            <a:r>
              <a:rPr kumimoji="1" lang="en-US" altLang="zh-CN" b="1" dirty="0"/>
              <a:t>Grappa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(ATC’15) </a:t>
            </a:r>
            <a:r>
              <a:rPr kumimoji="1" lang="en-US" altLang="zh-CN" b="1" baseline="30000" dirty="0"/>
              <a:t>[1]</a:t>
            </a:r>
            <a:endParaRPr kumimoji="1" lang="en-US" altLang="zh-CN" b="1" dirty="0"/>
          </a:p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获得比单机更大的内存空间</a:t>
            </a:r>
            <a:endParaRPr kumimoji="1" lang="en-US" altLang="zh-CN" dirty="0"/>
          </a:p>
          <a:p>
            <a:r>
              <a:rPr kumimoji="1" lang="zh-CN" altLang="en-US" dirty="0"/>
              <a:t>缺点：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经过网络，存在内存开销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9F8FFB6-01BB-C742-9F8C-8512F6D6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第一层抽象扩展：多机上的虚拟内存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771DF0-711D-0246-9727-A9503D469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9" y="5266097"/>
            <a:ext cx="7381996" cy="14782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B66D2A-772F-574F-A645-56F518AAE3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1"/>
          <a:stretch/>
        </p:blipFill>
        <p:spPr>
          <a:xfrm>
            <a:off x="4462761" y="2625970"/>
            <a:ext cx="4681240" cy="264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49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BEA6446-EFE5-1F48-A7B9-ECB260F340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访存指令不再使用</a:t>
            </a:r>
            <a:r>
              <a:rPr kumimoji="1" lang="en-US" altLang="zh-CN" dirty="0"/>
              <a:t>PA</a:t>
            </a:r>
            <a:r>
              <a:rPr kumimoji="1" lang="zh-CN" altLang="en-US" dirty="0"/>
              <a:t>访存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VA</a:t>
            </a:r>
            <a:r>
              <a:rPr kumimoji="1" lang="zh-CN" altLang="en-US" dirty="0"/>
              <a:t>访问内存</a:t>
            </a:r>
            <a:endParaRPr kumimoji="1" lang="en-US" altLang="zh-CN" dirty="0"/>
          </a:p>
          <a:p>
            <a:r>
              <a:rPr kumimoji="1" lang="zh-CN" altLang="en-US" dirty="0"/>
              <a:t>由软件</a:t>
            </a:r>
            <a:r>
              <a:rPr kumimoji="1" lang="en-US" altLang="zh-CN" dirty="0"/>
              <a:t>/</a:t>
            </a:r>
            <a:r>
              <a:rPr kumimoji="1" lang="zh-CN" altLang="en-US" dirty="0"/>
              <a:t>硬件决定</a:t>
            </a:r>
            <a:r>
              <a:rPr kumimoji="1" lang="en-US" altLang="zh-CN" dirty="0"/>
              <a:t>VA</a:t>
            </a:r>
            <a:r>
              <a:rPr kumimoji="1" lang="zh-CN" altLang="en-US" dirty="0"/>
              <a:t>与</a:t>
            </a:r>
            <a:r>
              <a:rPr kumimoji="1" lang="en-US" altLang="zh-CN" dirty="0"/>
              <a:t>PA</a:t>
            </a:r>
            <a:r>
              <a:rPr kumimoji="1" lang="zh-CN" altLang="en-US" dirty="0"/>
              <a:t>之间的映射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1FB01DA-8638-7A44-BFF1-DCBEA44A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第一层抽象总结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B3D40F-9F27-AF42-AE89-3C78738C601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57" y="3658233"/>
            <a:ext cx="7978496" cy="3098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9155468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7456</TotalTime>
  <Words>5802</Words>
  <Application>Microsoft Office PowerPoint</Application>
  <PresentationFormat>全屏显示(4:3)</PresentationFormat>
  <Paragraphs>769</Paragraphs>
  <Slides>74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4" baseType="lpstr">
      <vt:lpstr>Courier</vt:lpstr>
      <vt:lpstr>等线</vt:lpstr>
      <vt:lpstr>等线 Light</vt:lpstr>
      <vt:lpstr>宋体</vt:lpstr>
      <vt:lpstr>微软雅黑</vt:lpstr>
      <vt:lpstr>Arial</vt:lpstr>
      <vt:lpstr>Calibri</vt:lpstr>
      <vt:lpstr>Courier New</vt:lpstr>
      <vt:lpstr>Times New Roman</vt:lpstr>
      <vt:lpstr>2016-VI主题</vt:lpstr>
      <vt:lpstr>高级云操作系统</vt:lpstr>
      <vt:lpstr>内存虚拟化简介</vt:lpstr>
      <vt:lpstr>目录 Contents</vt:lpstr>
      <vt:lpstr>目录 Contents</vt:lpstr>
      <vt:lpstr>内存与访问</vt:lpstr>
      <vt:lpstr>内存与访问</vt:lpstr>
      <vt:lpstr>第一层抽象：单机上的虚拟内存</vt:lpstr>
      <vt:lpstr>第一层抽象扩展：多机上的虚拟内存</vt:lpstr>
      <vt:lpstr>第一层抽象总结</vt:lpstr>
      <vt:lpstr>第二层抽象：单机上的“虚拟”物理内存</vt:lpstr>
      <vt:lpstr>第二层抽象：单机上的“虚拟”物理内存</vt:lpstr>
      <vt:lpstr>第二层抽象扩展：多机上的“虚拟”物理内存</vt:lpstr>
      <vt:lpstr>内存与抽象层总结</vt:lpstr>
      <vt:lpstr>目录 Contents</vt:lpstr>
      <vt:lpstr>单层抽象层实现：页表</vt:lpstr>
      <vt:lpstr>单层抽象层实现：页表</vt:lpstr>
      <vt:lpstr>单层抽象层实现：页表</vt:lpstr>
      <vt:lpstr>单层抽象层实现拓展：Range TLB</vt:lpstr>
      <vt:lpstr>单层抽象层实现拓展：Range TLB</vt:lpstr>
      <vt:lpstr>单层抽象层实现拓展：Range TLB</vt:lpstr>
      <vt:lpstr>双层抽象的软件实现：影子页表</vt:lpstr>
      <vt:lpstr>双层抽象的软件实现：影子页表</vt:lpstr>
      <vt:lpstr>双层抽象的软件实现：影子页表</vt:lpstr>
      <vt:lpstr>双层抽象的硬件支持：扩展页表</vt:lpstr>
      <vt:lpstr>双层抽象的硬件支持：扩展页表</vt:lpstr>
      <vt:lpstr>双层抽象的硬件支持：扩展页表</vt:lpstr>
      <vt:lpstr>扩展页表与影子页表的结合：敏捷页表*</vt:lpstr>
      <vt:lpstr>敏捷页表</vt:lpstr>
      <vt:lpstr>扩展页表与影子页表的结合：敏捷页表</vt:lpstr>
      <vt:lpstr>双层抽象的优化： Direct Paging</vt:lpstr>
      <vt:lpstr>双层抽象的优化：内存热插拔和内存气球</vt:lpstr>
      <vt:lpstr>目录 Contents</vt:lpstr>
      <vt:lpstr>QEMU内存数据结构：自底向上</vt:lpstr>
      <vt:lpstr>QEMU内存数据结构：自底向上</vt:lpstr>
      <vt:lpstr>QEMU内存数据结构：自底向上</vt:lpstr>
      <vt:lpstr>QEMU内存数据结构：自底向上</vt:lpstr>
      <vt:lpstr>MR树</vt:lpstr>
      <vt:lpstr>QEMU内存数据结构：自底向上</vt:lpstr>
      <vt:lpstr>QEMU内存数据结构：自底向上</vt:lpstr>
      <vt:lpstr>QEMU内存数据结构：自底向上</vt:lpstr>
      <vt:lpstr>QEMU内存数据结构：自底向上</vt:lpstr>
      <vt:lpstr>QEMU内存实验：打印MR树</vt:lpstr>
      <vt:lpstr>QEMU内存实验：打印MR树</vt:lpstr>
      <vt:lpstr>QEMU内存实验：打印MR树</vt:lpstr>
      <vt:lpstr>从QEMU到KVM：注册memslot</vt:lpstr>
      <vt:lpstr>KVM维护EPT</vt:lpstr>
      <vt:lpstr>PowerPoint 演示文稿</vt:lpstr>
      <vt:lpstr>EPT页表页元数据保存</vt:lpstr>
      <vt:lpstr>EPT页表页维护</vt:lpstr>
      <vt:lpstr>EPT Violation流程</vt:lpstr>
      <vt:lpstr>KVM内存实验：实现软件MMU</vt:lpstr>
      <vt:lpstr>客户机内核模块：GVA到GPA</vt:lpstr>
      <vt:lpstr>客户机内核模块：GVA到GPA</vt:lpstr>
      <vt:lpstr>客户机内核模块：GVA到GPA</vt:lpstr>
      <vt:lpstr>客户机内核模块：GVA到GPA</vt:lpstr>
      <vt:lpstr>客户机向KVM传递GPA</vt:lpstr>
      <vt:lpstr>KVM：GPA到HPA</vt:lpstr>
      <vt:lpstr>KVM：GPA到HPA</vt:lpstr>
      <vt:lpstr>KVM：GPA到HPA</vt:lpstr>
      <vt:lpstr>KVM：GPA到HPA</vt:lpstr>
      <vt:lpstr>软件MMU实验总结</vt:lpstr>
      <vt:lpstr>目录 Contents</vt:lpstr>
      <vt:lpstr>IVY协议</vt:lpstr>
      <vt:lpstr>GiantVM分布式共享内存</vt:lpstr>
      <vt:lpstr>IVY协议在KVM中的实现</vt:lpstr>
      <vt:lpstr>IVY协议在KVM中的实现</vt:lpstr>
      <vt:lpstr>DSM存在伪共享问题</vt:lpstr>
      <vt:lpstr>目录 Contents</vt:lpstr>
      <vt:lpstr>多层抽象层的统一：Virtual Block Interface (VBI) [5]</vt:lpstr>
      <vt:lpstr>PowerPoint 演示文稿</vt:lpstr>
      <vt:lpstr>多层抽象层的统一：Virtual Block Interface (VBI)</vt:lpstr>
      <vt:lpstr>多层抽象层的统一：Virtual Block Interface (VBI)</vt:lpstr>
      <vt:lpstr>参考文献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20160</cp:lastModifiedBy>
  <cp:revision>374</cp:revision>
  <cp:lastPrinted>2021-12-09T15:46:32Z</cp:lastPrinted>
  <dcterms:created xsi:type="dcterms:W3CDTF">2016-01-21T16:32:22Z</dcterms:created>
  <dcterms:modified xsi:type="dcterms:W3CDTF">2022-11-22T03:20:13Z</dcterms:modified>
</cp:coreProperties>
</file>